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8"/>
  </p:notesMasterIdLst>
  <p:sldIdLst>
    <p:sldId id="256" r:id="rId2"/>
    <p:sldId id="260" r:id="rId3"/>
    <p:sldId id="283" r:id="rId4"/>
    <p:sldId id="284" r:id="rId5"/>
    <p:sldId id="259" r:id="rId6"/>
    <p:sldId id="298" r:id="rId7"/>
    <p:sldId id="292" r:id="rId8"/>
    <p:sldId id="299" r:id="rId9"/>
    <p:sldId id="300" r:id="rId10"/>
    <p:sldId id="301" r:id="rId11"/>
    <p:sldId id="263" r:id="rId12"/>
    <p:sldId id="327" r:id="rId13"/>
    <p:sldId id="303" r:id="rId14"/>
    <p:sldId id="302" r:id="rId15"/>
    <p:sldId id="305" r:id="rId16"/>
    <p:sldId id="304" r:id="rId17"/>
    <p:sldId id="332" r:id="rId18"/>
    <p:sldId id="306" r:id="rId19"/>
    <p:sldId id="307" r:id="rId20"/>
    <p:sldId id="308" r:id="rId21"/>
    <p:sldId id="313" r:id="rId22"/>
    <p:sldId id="309" r:id="rId23"/>
    <p:sldId id="310" r:id="rId24"/>
    <p:sldId id="311" r:id="rId25"/>
    <p:sldId id="312" r:id="rId26"/>
    <p:sldId id="326" r:id="rId27"/>
    <p:sldId id="314" r:id="rId28"/>
    <p:sldId id="315" r:id="rId29"/>
    <p:sldId id="316" r:id="rId30"/>
    <p:sldId id="317" r:id="rId31"/>
    <p:sldId id="318" r:id="rId32"/>
    <p:sldId id="319" r:id="rId33"/>
    <p:sldId id="291" r:id="rId34"/>
    <p:sldId id="321" r:id="rId35"/>
    <p:sldId id="322" r:id="rId36"/>
    <p:sldId id="323" r:id="rId37"/>
    <p:sldId id="324" r:id="rId38"/>
    <p:sldId id="325" r:id="rId39"/>
    <p:sldId id="328" r:id="rId40"/>
    <p:sldId id="329" r:id="rId41"/>
    <p:sldId id="330" r:id="rId42"/>
    <p:sldId id="331" r:id="rId43"/>
    <p:sldId id="333" r:id="rId44"/>
    <p:sldId id="334" r:id="rId45"/>
    <p:sldId id="335" r:id="rId46"/>
    <p:sldId id="29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88495" autoAdjust="0"/>
  </p:normalViewPr>
  <p:slideViewPr>
    <p:cSldViewPr snapToGrid="0">
      <p:cViewPr varScale="1">
        <p:scale>
          <a:sx n="105" d="100"/>
          <a:sy n="105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57F5-5D78-4365-B458-AEDC1786932B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1500B-2482-472E-BD3D-B1D1686F7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06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Hoje vamos falar sobre um assunto que pode parecer bobo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2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0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Quais são os sintomas do trato urinário inferior?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9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Quais são os sintomas do trato urinário inferior?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51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/>
              <a:t> (DTUI e a enurese somente podem ser estabelecidos após os 5anos, MAS os sintomas abaixo podem ser usados a partir do momento do controle miccional)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2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/>
              <a:t>CVE</a:t>
            </a:r>
            <a:r>
              <a:rPr lang="pt-BR" sz="1200" dirty="0">
                <a:sym typeface="Wingdings" panose="05000000000000000000" pitchFamily="2" charset="2"/>
              </a:rPr>
              <a:t> usar formula até 12 anos (390ml)</a:t>
            </a: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5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105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1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/>
              <a:t>Comorbidades somáticas ou psicológicas são mais comuns na secundária</a:t>
            </a:r>
          </a:p>
          <a:p>
            <a:pPr>
              <a:buNone/>
            </a:pPr>
            <a:r>
              <a:rPr lang="pt-BR" sz="1200" dirty="0"/>
              <a:t>Enurese frequente piora o prognóstico, noctúria melhora, </a:t>
            </a:r>
          </a:p>
          <a:p>
            <a:pPr>
              <a:buNone/>
            </a:pPr>
            <a:r>
              <a:rPr lang="pt-BR" sz="1200" dirty="0"/>
              <a:t>Constipação sugere disfunção diurna, caso a constipação não seja tratada antes, é difícil controlar a enurese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32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/>
              <a:t>Nefropatia / Diabetes Mellitus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664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 err="1"/>
              <a:t>Ptn</a:t>
            </a:r>
            <a:r>
              <a:rPr lang="pt-BR" sz="1200" dirty="0"/>
              <a:t> - Nefropatia / Diabetes Mellitus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30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Que mesmo quando não incomoda a criança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272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200" dirty="0" err="1"/>
              <a:t>Ptn</a:t>
            </a:r>
            <a:r>
              <a:rPr lang="pt-BR" sz="1200" dirty="0"/>
              <a:t> - Nefropatia / Diabetes Mellitus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69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88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Diametro</a:t>
            </a:r>
            <a:r>
              <a:rPr lang="pt-BR" dirty="0"/>
              <a:t> retal &gt; 30mm </a:t>
            </a:r>
            <a:r>
              <a:rPr lang="pt-BR" dirty="0">
                <a:sym typeface="Wingdings" panose="05000000000000000000" pitchFamily="2" charset="2"/>
              </a:rPr>
              <a:t> Impactação fecal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102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88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294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622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833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945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0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68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Deixa os pais malucos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073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22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15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35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Períodos sem DDAVP para avaliar se a criança melhorou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506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Pais motivados </a:t>
            </a:r>
            <a:r>
              <a:rPr lang="pt-BR" dirty="0">
                <a:sym typeface="Wingdings" panose="05000000000000000000" pitchFamily="2" charset="2"/>
              </a:rPr>
              <a:t> preenchem os diários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426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Pais motivados </a:t>
            </a:r>
            <a:r>
              <a:rPr lang="pt-BR" dirty="0">
                <a:sym typeface="Wingdings" panose="05000000000000000000" pitchFamily="2" charset="2"/>
              </a:rPr>
              <a:t> preenchem os diários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96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27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isso acaba sendo uma queixa frequente no consultório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95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Então, simplificando, se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uma disfunção do trato urinário inferior e tem um diagnóstico neurológico,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uma bexiga neurogênica.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qual o nosso desafio?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46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Melhor prognóstico quando a doença é diagnosticada precocemente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82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4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Contínua: Malformações congênitas/Perda da função do esfíncter externo/Fístula </a:t>
            </a:r>
            <a:r>
              <a:rPr lang="pt-BR" dirty="0" err="1"/>
              <a:t>vesicovaginal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500B-2482-472E-BD3D-B1D1686F70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0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E95F0D-EC43-48BA-99D5-F2C0F2391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pt-BR" sz="3200" dirty="0"/>
              <a:t>Enurese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44FFED-AE15-4988-89BF-4EFE9DC47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pt-BR" sz="1800">
                <a:solidFill>
                  <a:srgbClr val="FFFFFF"/>
                </a:solidFill>
              </a:rPr>
              <a:t>Dr Carlos Motta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E1B83B-9412-4F8D-8D71-7C6C154C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346" y="640078"/>
            <a:ext cx="3301307" cy="330130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359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985DA0-80C3-4C3F-94A7-80D52B02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19075"/>
            <a:ext cx="70580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1129"/>
            <a:ext cx="7729728" cy="1188720"/>
          </a:xfrm>
        </p:spPr>
        <p:txBody>
          <a:bodyPr/>
          <a:lstStyle/>
          <a:p>
            <a:r>
              <a:rPr lang="pt-BR" dirty="0"/>
              <a:t>Fisiopatologia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646AF71-643A-47F7-9917-F352B5C2F854}"/>
              </a:ext>
            </a:extLst>
          </p:cNvPr>
          <p:cNvSpPr txBox="1">
            <a:spLocks/>
          </p:cNvSpPr>
          <p:nvPr/>
        </p:nvSpPr>
        <p:spPr>
          <a:xfrm>
            <a:off x="8822460" y="6570663"/>
            <a:ext cx="2133600" cy="136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86734D82-B0EB-472A-90D4-FE6DA45F9AEC}" type="slidenum">
              <a:rPr lang="en-US" altLang="pt-BR" sz="9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pt-BR" sz="900">
              <a:solidFill>
                <a:schemeClr val="bg1"/>
              </a:solidFill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3005A5DD-81AF-4A98-9F71-74F56F43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98" y="4703763"/>
            <a:ext cx="2257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b="1" dirty="0">
                <a:ea typeface="ＭＳ Ｐゴシック" panose="020B0600070205080204" pitchFamily="34" charset="-128"/>
              </a:rPr>
              <a:t>Desmopressina eficaz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E8CB1CC-471C-434B-8CDF-BE6B30E7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398" y="4764088"/>
            <a:ext cx="2257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b="1" dirty="0">
                <a:ea typeface="ＭＳ Ｐゴシック" panose="020B0600070205080204" pitchFamily="34" charset="-128"/>
              </a:rPr>
              <a:t>Desmopressina não eficaz</a:t>
            </a: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84BF5EE4-889E-4F62-8BDB-B9AD5E3FE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3448" y="4005263"/>
            <a:ext cx="969962" cy="663575"/>
          </a:xfrm>
          <a:prstGeom prst="line">
            <a:avLst/>
          </a:prstGeom>
          <a:noFill/>
          <a:ln w="50800">
            <a:solidFill>
              <a:srgbClr val="FF0C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6A04D808-52AE-4F7C-8D47-0299999C62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71560" y="4002088"/>
            <a:ext cx="787400" cy="876300"/>
          </a:xfrm>
          <a:prstGeom prst="line">
            <a:avLst/>
          </a:prstGeom>
          <a:noFill/>
          <a:ln w="50800">
            <a:solidFill>
              <a:srgbClr val="FF0C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3CEAC5CD-CE9F-42A6-BA78-6E68C933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885" y="2039938"/>
            <a:ext cx="3733800" cy="2209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pt-BR" sz="2400">
              <a:ea typeface="ＭＳ Ｐゴシック" panose="020B0600070205080204" pitchFamily="34" charset="-128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5C4F4FA2-5359-44A2-906A-B33D9A634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485" y="2039938"/>
            <a:ext cx="3733800" cy="2209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pt-BR" sz="2400">
              <a:ea typeface="ＭＳ Ｐゴシック" panose="020B0600070205080204" pitchFamily="34" charset="-128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2F0CFA2F-6166-421E-8DE0-50828BA4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685" y="3030538"/>
            <a:ext cx="3733800" cy="2209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AU" altLang="pt-BR" sz="2400">
              <a:ea typeface="ＭＳ Ｐゴシック" panose="020B0600070205080204" pitchFamily="34" charset="-128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0076231-4D9A-48E5-B3F4-0B49EFD2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10" y="1855788"/>
            <a:ext cx="1311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2400" b="1" dirty="0">
                <a:ea typeface="ＭＳ Ｐゴシック" panose="020B0600070205080204" pitchFamily="34" charset="-128"/>
              </a:rPr>
              <a:t>Poliuria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E81185C-254B-49AE-81AB-B46698F3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884" y="1660525"/>
            <a:ext cx="1803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ea typeface="ＭＳ Ｐゴシック" panose="020B0600070205080204" pitchFamily="34" charset="-128"/>
              </a:rPr>
              <a:t>Hiperatividade do Detrusor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FFBE3C4-EBF2-4FF7-86BE-F8B9C84A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673" y="5397500"/>
            <a:ext cx="3639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2400" b="1" dirty="0">
                <a:ea typeface="ＭＳ Ｐゴシック" panose="020B0600070205080204" pitchFamily="34" charset="-128"/>
              </a:rPr>
              <a:t>Alto limiar para acordar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D87AAD19-8861-4269-AD73-6FD5211E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85" y="2392363"/>
            <a:ext cx="1992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Incontinência Diurna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F5C17F76-D484-439D-9BD9-C32E116B3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885" y="3276600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Urgência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A6DAD56-660E-4D36-B240-7E6B9D2E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885" y="28194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>
                <a:solidFill>
                  <a:schemeClr val="hlink"/>
                </a:solidFill>
                <a:ea typeface="ＭＳ Ｐゴシック" panose="020B0600070205080204" pitchFamily="34" charset="-128"/>
              </a:rPr>
              <a:t>Nocturia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CB7BF3ED-8F8A-4C43-9D94-6A5B1CBE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685" y="3657600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rgbClr val="E30007"/>
                </a:solidFill>
                <a:ea typeface="ＭＳ Ｐゴシック" panose="020B0600070205080204" pitchFamily="34" charset="-128"/>
              </a:rPr>
              <a:t>Enurese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A2073F55-F998-45CA-AF46-B0C0D77F5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085" y="3657600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rgbClr val="E30007"/>
                </a:solidFill>
                <a:ea typeface="ＭＳ Ｐゴシック" panose="020B0600070205080204" pitchFamily="34" charset="-128"/>
              </a:rPr>
              <a:t>Enurese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89BAED07-10FA-4FE1-949B-D16847B6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235" y="3262313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rgbClr val="E30007"/>
                </a:solidFill>
                <a:ea typeface="ＭＳ Ｐゴシック" panose="020B0600070205080204" pitchFamily="34" charset="-128"/>
              </a:rPr>
              <a:t>Enurese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2605342A-1C35-46C6-AA24-8D67825C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48" y="4419600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pt-BR" sz="1800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Sono Profundo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60F1C33-35EC-4999-8ADB-F79A81BE5ADA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508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Incontinência = perda involuntária de urina em lugares e momentos inapropriados em crianças maiores que 5 anos. </a:t>
            </a:r>
          </a:p>
          <a:p>
            <a:pPr lvl="1"/>
            <a:r>
              <a:rPr lang="pt-BR" sz="3400" dirty="0"/>
              <a:t>Contínua x Intermitente</a:t>
            </a:r>
          </a:p>
          <a:p>
            <a:pPr lvl="1"/>
            <a:r>
              <a:rPr lang="pt-BR" sz="3400" dirty="0"/>
              <a:t>Diurna</a:t>
            </a:r>
          </a:p>
          <a:p>
            <a:pPr lvl="1"/>
            <a:r>
              <a:rPr lang="pt-BR" sz="3400" dirty="0"/>
              <a:t>Diurna e noturna</a:t>
            </a:r>
          </a:p>
          <a:p>
            <a:pPr lvl="1"/>
            <a:r>
              <a:rPr lang="pt-BR" sz="3400" dirty="0"/>
              <a:t>Noturna (</a:t>
            </a:r>
            <a:r>
              <a:rPr lang="pt-BR" sz="3400" u="sng" dirty="0"/>
              <a:t>Enurese</a:t>
            </a:r>
            <a:r>
              <a:rPr lang="pt-BR" sz="3400" dirty="0"/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EA64F5-1C2A-4365-95C0-F545294AB8EA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3730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Incontinência = perda involuntária de urina em lugares e momentos inapropriados em crianças maiores que 5 anos. </a:t>
            </a:r>
          </a:p>
          <a:p>
            <a:r>
              <a:rPr lang="pt-BR" sz="3600" dirty="0"/>
              <a:t>Diurna</a:t>
            </a:r>
          </a:p>
          <a:p>
            <a:r>
              <a:rPr lang="pt-BR" sz="3600" dirty="0"/>
              <a:t>Diurna e noturna</a:t>
            </a:r>
          </a:p>
          <a:p>
            <a:r>
              <a:rPr lang="pt-BR" sz="3600" dirty="0"/>
              <a:t>Noturna (</a:t>
            </a:r>
            <a:r>
              <a:rPr lang="pt-BR" sz="3600" u="sng" dirty="0"/>
              <a:t>Enurese</a:t>
            </a:r>
            <a:r>
              <a:rPr lang="pt-BR" sz="3600" dirty="0"/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DCF5DB-0018-42DC-8F08-C35A5CFAB638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3087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/>
              <a:t>Enurese Monossintomática</a:t>
            </a:r>
          </a:p>
          <a:p>
            <a:pPr lvl="1"/>
            <a:r>
              <a:rPr lang="pt-BR" sz="3400" dirty="0"/>
              <a:t>Sem outros sintomas do TUI</a:t>
            </a:r>
          </a:p>
          <a:p>
            <a:pPr lvl="1"/>
            <a:r>
              <a:rPr lang="pt-BR" sz="3400" dirty="0"/>
              <a:t>Exceto Noctúria</a:t>
            </a:r>
          </a:p>
          <a:p>
            <a:r>
              <a:rPr lang="pt-BR" sz="3600" dirty="0"/>
              <a:t>Enurese Não-Monossintomática</a:t>
            </a:r>
          </a:p>
          <a:p>
            <a:pPr lvl="1"/>
            <a:r>
              <a:rPr lang="pt-BR" sz="3400" dirty="0"/>
              <a:t>Com outros sintomas do TUI</a:t>
            </a:r>
          </a:p>
          <a:p>
            <a:pPr lvl="1"/>
            <a:r>
              <a:rPr lang="pt-BR" sz="3400" dirty="0"/>
              <a:t>Sempre descrever qual é o sintoma</a:t>
            </a:r>
          </a:p>
          <a:p>
            <a:pPr lvl="1"/>
            <a:r>
              <a:rPr lang="pt-BR" sz="3400" dirty="0"/>
              <a:t>Forma mais frequente (?)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EA8C2D-F4AC-47DB-97E7-FA7F4D33F90D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3637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/>
              <a:t>Enurese Primária</a:t>
            </a:r>
          </a:p>
          <a:p>
            <a:pPr lvl="1"/>
            <a:r>
              <a:rPr lang="pt-BR" sz="3400" dirty="0"/>
              <a:t>Criança nunca ficou seca por mais de 6 meses</a:t>
            </a:r>
          </a:p>
          <a:p>
            <a:r>
              <a:rPr lang="pt-BR" sz="3600" dirty="0"/>
              <a:t>Enurese Secundária</a:t>
            </a:r>
          </a:p>
          <a:p>
            <a:pPr lvl="1"/>
            <a:r>
              <a:rPr lang="pt-BR" sz="3400" dirty="0"/>
              <a:t>Crianças que já apresentaram período secas &gt; 6 meses</a:t>
            </a:r>
          </a:p>
          <a:p>
            <a:pPr lvl="1"/>
            <a:r>
              <a:rPr lang="pt-BR" sz="3400" dirty="0"/>
              <a:t>Causas Psicológicas</a:t>
            </a:r>
          </a:p>
          <a:p>
            <a:pPr lvl="1"/>
            <a:r>
              <a:rPr lang="pt-BR" sz="3400" dirty="0"/>
              <a:t>Crianças maiores </a:t>
            </a:r>
            <a:r>
              <a:rPr lang="pt-BR" sz="3400" dirty="0">
                <a:sym typeface="Wingdings" panose="05000000000000000000" pitchFamily="2" charset="2"/>
              </a:rPr>
              <a:t></a:t>
            </a:r>
            <a:r>
              <a:rPr lang="pt-BR" sz="3400" dirty="0"/>
              <a:t> Constipação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A3FDA7-38D2-4489-9661-49A0FAA3B863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477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do Trato Urinário Inferior - </a:t>
            </a:r>
            <a:r>
              <a:rPr lang="pt-BR" b="1" u="sng" dirty="0"/>
              <a:t>Armazenamento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r>
              <a:rPr lang="pt-BR" sz="3600" dirty="0"/>
              <a:t>Urgência: vontade rápida e inesperada de urinar. </a:t>
            </a:r>
          </a:p>
          <a:p>
            <a:r>
              <a:rPr lang="pt-BR" sz="3600" dirty="0"/>
              <a:t>Noctúria: queixa da criança levantar a noite para urinar.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6806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  <a:endParaRPr lang="pt-BR" b="1" u="sng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Capacidade vesical estimada</a:t>
            </a:r>
          </a:p>
          <a:p>
            <a:pPr lvl="1"/>
            <a:r>
              <a:rPr lang="pt-BR" sz="3400" dirty="0"/>
              <a:t>(Idade+1)x30ml</a:t>
            </a:r>
          </a:p>
          <a:p>
            <a:pPr lvl="1"/>
            <a:r>
              <a:rPr lang="pt-BR" sz="3400" dirty="0"/>
              <a:t>Baixa &lt; 65%</a:t>
            </a:r>
          </a:p>
          <a:p>
            <a:pPr lvl="1"/>
            <a:r>
              <a:rPr lang="pt-BR" sz="3400" dirty="0"/>
              <a:t>Alta &gt; 150%</a:t>
            </a:r>
          </a:p>
          <a:p>
            <a:r>
              <a:rPr lang="pt-BR" sz="3600" dirty="0"/>
              <a:t>Poliúria Noturna</a:t>
            </a:r>
          </a:p>
          <a:p>
            <a:pPr lvl="1"/>
            <a:r>
              <a:rPr lang="pt-BR" sz="3400" dirty="0"/>
              <a:t>Débito urinário noturno&gt;130% da capacidade estimada</a:t>
            </a:r>
          </a:p>
          <a:p>
            <a:endParaRPr lang="pt-BR" sz="3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7648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Enurese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Monossintomática</a:t>
            </a:r>
          </a:p>
          <a:p>
            <a:pPr lvl="1"/>
            <a:r>
              <a:rPr lang="pt-BR" sz="3400" dirty="0"/>
              <a:t>Pediatra</a:t>
            </a:r>
          </a:p>
          <a:p>
            <a:r>
              <a:rPr lang="pt-BR" sz="3600" dirty="0"/>
              <a:t>Não Monossintomática</a:t>
            </a:r>
          </a:p>
          <a:p>
            <a:pPr lvl="1"/>
            <a:r>
              <a:rPr lang="pt-BR" sz="3400" dirty="0"/>
              <a:t>Especialista</a:t>
            </a:r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6932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Sintomas do trato urinário inferior</a:t>
            </a:r>
          </a:p>
          <a:p>
            <a:r>
              <a:rPr lang="pt-BR" sz="3600" dirty="0"/>
              <a:t>Quantidade de micções/24h</a:t>
            </a:r>
          </a:p>
          <a:p>
            <a:pPr lvl="1"/>
            <a:r>
              <a:rPr lang="pt-BR" sz="3200" dirty="0"/>
              <a:t>No dia da consulta</a:t>
            </a:r>
          </a:p>
          <a:p>
            <a:r>
              <a:rPr lang="pt-BR" sz="3400" dirty="0"/>
              <a:t>ITU</a:t>
            </a:r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398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E ACCIDENTS IN A POTTY-TRAINED CHILD">
            <a:extLst>
              <a:ext uri="{FF2B5EF4-FFF2-40B4-BE49-F238E27FC236}">
                <a16:creationId xmlns:a16="http://schemas.microsoft.com/office/drawing/2014/main" id="{81E110E3-95AF-4447-A559-FA48780CE3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845741-9476-4DC2-AE08-CA5642C4C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5" b="15865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Primária/Secundária</a:t>
            </a:r>
          </a:p>
          <a:p>
            <a:r>
              <a:rPr lang="pt-BR" sz="3600" dirty="0"/>
              <a:t>Frequência da Enurese</a:t>
            </a:r>
          </a:p>
          <a:p>
            <a:r>
              <a:rPr lang="pt-BR" sz="3600" dirty="0"/>
              <a:t>Noctúria</a:t>
            </a:r>
          </a:p>
          <a:p>
            <a:r>
              <a:rPr lang="pt-BR" sz="3600" dirty="0"/>
              <a:t>Constipação</a:t>
            </a:r>
          </a:p>
          <a:p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7779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>
            <a:extLst>
              <a:ext uri="{FF2B5EF4-FFF2-40B4-BE49-F238E27FC236}">
                <a16:creationId xmlns:a16="http://schemas.microsoft.com/office/drawing/2014/main" id="{4E73DAFC-073F-4D1A-AAC1-EB5DA09F0D9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22710"/>
            <a:ext cx="6705600" cy="6012579"/>
            <a:chOff x="1776" y="1296"/>
            <a:chExt cx="2448" cy="2195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13BD39B8-AF9F-429D-8B6F-F60EEE383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296"/>
              <a:ext cx="2448" cy="2195"/>
              <a:chOff x="2160" y="1453"/>
              <a:chExt cx="1821" cy="1638"/>
            </a:xfrm>
          </p:grpSpPr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F011E1AC-EE7C-410A-85B5-9E3B54610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956"/>
                <a:ext cx="1239" cy="883"/>
              </a:xfrm>
              <a:custGeom>
                <a:avLst/>
                <a:gdLst>
                  <a:gd name="T0" fmla="*/ 8 w 1651"/>
                  <a:gd name="T1" fmla="*/ 70 h 1130"/>
                  <a:gd name="T2" fmla="*/ 2 w 1651"/>
                  <a:gd name="T3" fmla="*/ 52 h 1130"/>
                  <a:gd name="T4" fmla="*/ 0 w 1651"/>
                  <a:gd name="T5" fmla="*/ 25 h 1130"/>
                  <a:gd name="T6" fmla="*/ 8 w 1651"/>
                  <a:gd name="T7" fmla="*/ 7 h 1130"/>
                  <a:gd name="T8" fmla="*/ 20 w 1651"/>
                  <a:gd name="T9" fmla="*/ 0 h 1130"/>
                  <a:gd name="T10" fmla="*/ 31 w 1651"/>
                  <a:gd name="T11" fmla="*/ 4 h 1130"/>
                  <a:gd name="T12" fmla="*/ 37 w 1651"/>
                  <a:gd name="T13" fmla="*/ 8 h 1130"/>
                  <a:gd name="T14" fmla="*/ 53 w 1651"/>
                  <a:gd name="T15" fmla="*/ 9 h 1130"/>
                  <a:gd name="T16" fmla="*/ 64 w 1651"/>
                  <a:gd name="T17" fmla="*/ 5 h 1130"/>
                  <a:gd name="T18" fmla="*/ 78 w 1651"/>
                  <a:gd name="T19" fmla="*/ 2 h 1130"/>
                  <a:gd name="T20" fmla="*/ 89 w 1651"/>
                  <a:gd name="T21" fmla="*/ 10 h 1130"/>
                  <a:gd name="T22" fmla="*/ 94 w 1651"/>
                  <a:gd name="T23" fmla="*/ 27 h 1130"/>
                  <a:gd name="T24" fmla="*/ 91 w 1651"/>
                  <a:gd name="T25" fmla="*/ 38 h 1130"/>
                  <a:gd name="T26" fmla="*/ 77 w 1651"/>
                  <a:gd name="T27" fmla="*/ 46 h 1130"/>
                  <a:gd name="T28" fmla="*/ 67 w 1651"/>
                  <a:gd name="T29" fmla="*/ 50 h 1130"/>
                  <a:gd name="T30" fmla="*/ 59 w 1651"/>
                  <a:gd name="T31" fmla="*/ 63 h 1130"/>
                  <a:gd name="T32" fmla="*/ 59 w 1651"/>
                  <a:gd name="T33" fmla="*/ 75 h 1130"/>
                  <a:gd name="T34" fmla="*/ 56 w 1651"/>
                  <a:gd name="T35" fmla="*/ 91 h 1130"/>
                  <a:gd name="T36" fmla="*/ 54 w 1651"/>
                  <a:gd name="T37" fmla="*/ 95 h 1130"/>
                  <a:gd name="T38" fmla="*/ 41 w 1651"/>
                  <a:gd name="T39" fmla="*/ 95 h 1130"/>
                  <a:gd name="T40" fmla="*/ 34 w 1651"/>
                  <a:gd name="T41" fmla="*/ 90 h 1130"/>
                  <a:gd name="T42" fmla="*/ 24 w 1651"/>
                  <a:gd name="T43" fmla="*/ 86 h 1130"/>
                  <a:gd name="T44" fmla="*/ 17 w 1651"/>
                  <a:gd name="T45" fmla="*/ 82 h 1130"/>
                  <a:gd name="T46" fmla="*/ 11 w 1651"/>
                  <a:gd name="T47" fmla="*/ 74 h 1130"/>
                  <a:gd name="T48" fmla="*/ 8 w 1651"/>
                  <a:gd name="T49" fmla="*/ 70 h 1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1"/>
                  <a:gd name="T76" fmla="*/ 0 h 1130"/>
                  <a:gd name="T77" fmla="*/ 1651 w 1651"/>
                  <a:gd name="T78" fmla="*/ 1130 h 11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1" h="1130">
                    <a:moveTo>
                      <a:pt x="135" y="827"/>
                    </a:moveTo>
                    <a:lnTo>
                      <a:pt x="14" y="612"/>
                    </a:lnTo>
                    <a:lnTo>
                      <a:pt x="0" y="289"/>
                    </a:lnTo>
                    <a:lnTo>
                      <a:pt x="142" y="81"/>
                    </a:lnTo>
                    <a:lnTo>
                      <a:pt x="350" y="0"/>
                    </a:lnTo>
                    <a:lnTo>
                      <a:pt x="538" y="47"/>
                    </a:lnTo>
                    <a:lnTo>
                      <a:pt x="652" y="94"/>
                    </a:lnTo>
                    <a:lnTo>
                      <a:pt x="928" y="101"/>
                    </a:lnTo>
                    <a:lnTo>
                      <a:pt x="1123" y="54"/>
                    </a:lnTo>
                    <a:lnTo>
                      <a:pt x="1379" y="20"/>
                    </a:lnTo>
                    <a:lnTo>
                      <a:pt x="1580" y="121"/>
                    </a:lnTo>
                    <a:lnTo>
                      <a:pt x="1650" y="308"/>
                    </a:lnTo>
                    <a:lnTo>
                      <a:pt x="1602" y="452"/>
                    </a:lnTo>
                    <a:lnTo>
                      <a:pt x="1362" y="548"/>
                    </a:lnTo>
                    <a:lnTo>
                      <a:pt x="1170" y="596"/>
                    </a:lnTo>
                    <a:lnTo>
                      <a:pt x="1026" y="740"/>
                    </a:lnTo>
                    <a:lnTo>
                      <a:pt x="1026" y="884"/>
                    </a:lnTo>
                    <a:lnTo>
                      <a:pt x="978" y="1076"/>
                    </a:lnTo>
                    <a:lnTo>
                      <a:pt x="955" y="1129"/>
                    </a:lnTo>
                    <a:lnTo>
                      <a:pt x="713" y="1116"/>
                    </a:lnTo>
                    <a:lnTo>
                      <a:pt x="592" y="1055"/>
                    </a:lnTo>
                    <a:lnTo>
                      <a:pt x="410" y="1015"/>
                    </a:lnTo>
                    <a:lnTo>
                      <a:pt x="283" y="968"/>
                    </a:lnTo>
                    <a:lnTo>
                      <a:pt x="182" y="881"/>
                    </a:lnTo>
                    <a:lnTo>
                      <a:pt x="135" y="827"/>
                    </a:lnTo>
                  </a:path>
                </a:pathLst>
              </a:custGeom>
              <a:solidFill>
                <a:srgbClr val="ECE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C9AC69A8-73DF-4223-AA0C-5C9FD1D3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914"/>
                <a:ext cx="338" cy="177"/>
              </a:xfrm>
              <a:custGeom>
                <a:avLst/>
                <a:gdLst>
                  <a:gd name="T0" fmla="*/ 2 w 451"/>
                  <a:gd name="T1" fmla="*/ 4 h 227"/>
                  <a:gd name="T2" fmla="*/ 4 w 451"/>
                  <a:gd name="T3" fmla="*/ 3 h 227"/>
                  <a:gd name="T4" fmla="*/ 5 w 451"/>
                  <a:gd name="T5" fmla="*/ 2 h 227"/>
                  <a:gd name="T6" fmla="*/ 7 w 451"/>
                  <a:gd name="T7" fmla="*/ 2 h 227"/>
                  <a:gd name="T8" fmla="*/ 10 w 451"/>
                  <a:gd name="T9" fmla="*/ 0 h 227"/>
                  <a:gd name="T10" fmla="*/ 12 w 451"/>
                  <a:gd name="T11" fmla="*/ 2 h 227"/>
                  <a:gd name="T12" fmla="*/ 13 w 451"/>
                  <a:gd name="T13" fmla="*/ 2 h 227"/>
                  <a:gd name="T14" fmla="*/ 16 w 451"/>
                  <a:gd name="T15" fmla="*/ 2 h 227"/>
                  <a:gd name="T16" fmla="*/ 16 w 451"/>
                  <a:gd name="T17" fmla="*/ 2 h 227"/>
                  <a:gd name="T18" fmla="*/ 18 w 451"/>
                  <a:gd name="T19" fmla="*/ 2 h 227"/>
                  <a:gd name="T20" fmla="*/ 21 w 451"/>
                  <a:gd name="T21" fmla="*/ 2 h 227"/>
                  <a:gd name="T22" fmla="*/ 21 w 451"/>
                  <a:gd name="T23" fmla="*/ 4 h 227"/>
                  <a:gd name="T24" fmla="*/ 23 w 451"/>
                  <a:gd name="T25" fmla="*/ 5 h 227"/>
                  <a:gd name="T26" fmla="*/ 25 w 451"/>
                  <a:gd name="T27" fmla="*/ 7 h 227"/>
                  <a:gd name="T28" fmla="*/ 24 w 451"/>
                  <a:gd name="T29" fmla="*/ 9 h 227"/>
                  <a:gd name="T30" fmla="*/ 25 w 451"/>
                  <a:gd name="T31" fmla="*/ 11 h 227"/>
                  <a:gd name="T32" fmla="*/ 23 w 451"/>
                  <a:gd name="T33" fmla="*/ 13 h 227"/>
                  <a:gd name="T34" fmla="*/ 22 w 451"/>
                  <a:gd name="T35" fmla="*/ 14 h 227"/>
                  <a:gd name="T36" fmla="*/ 21 w 451"/>
                  <a:gd name="T37" fmla="*/ 16 h 227"/>
                  <a:gd name="T38" fmla="*/ 19 w 451"/>
                  <a:gd name="T39" fmla="*/ 17 h 227"/>
                  <a:gd name="T40" fmla="*/ 18 w 451"/>
                  <a:gd name="T41" fmla="*/ 16 h 227"/>
                  <a:gd name="T42" fmla="*/ 16 w 451"/>
                  <a:gd name="T43" fmla="*/ 18 h 227"/>
                  <a:gd name="T44" fmla="*/ 15 w 451"/>
                  <a:gd name="T45" fmla="*/ 19 h 227"/>
                  <a:gd name="T46" fmla="*/ 13 w 451"/>
                  <a:gd name="T47" fmla="*/ 18 h 227"/>
                  <a:gd name="T48" fmla="*/ 12 w 451"/>
                  <a:gd name="T49" fmla="*/ 18 h 227"/>
                  <a:gd name="T50" fmla="*/ 10 w 451"/>
                  <a:gd name="T51" fmla="*/ 19 h 227"/>
                  <a:gd name="T52" fmla="*/ 7 w 451"/>
                  <a:gd name="T53" fmla="*/ 18 h 227"/>
                  <a:gd name="T54" fmla="*/ 7 w 451"/>
                  <a:gd name="T55" fmla="*/ 16 h 227"/>
                  <a:gd name="T56" fmla="*/ 4 w 451"/>
                  <a:gd name="T57" fmla="*/ 16 h 227"/>
                  <a:gd name="T58" fmla="*/ 3 w 451"/>
                  <a:gd name="T59" fmla="*/ 15 h 227"/>
                  <a:gd name="T60" fmla="*/ 1 w 451"/>
                  <a:gd name="T61" fmla="*/ 14 h 227"/>
                  <a:gd name="T62" fmla="*/ 1 w 451"/>
                  <a:gd name="T63" fmla="*/ 12 h 227"/>
                  <a:gd name="T64" fmla="*/ 1 w 451"/>
                  <a:gd name="T65" fmla="*/ 10 h 227"/>
                  <a:gd name="T66" fmla="*/ 0 w 451"/>
                  <a:gd name="T67" fmla="*/ 9 h 227"/>
                  <a:gd name="T68" fmla="*/ 1 w 451"/>
                  <a:gd name="T69" fmla="*/ 7 h 227"/>
                  <a:gd name="T70" fmla="*/ 1 w 451"/>
                  <a:gd name="T71" fmla="*/ 5 h 2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227"/>
                  <a:gd name="T110" fmla="*/ 451 w 451"/>
                  <a:gd name="T111" fmla="*/ 227 h 2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227">
                    <a:moveTo>
                      <a:pt x="30" y="60"/>
                    </a:moveTo>
                    <a:lnTo>
                      <a:pt x="42" y="49"/>
                    </a:lnTo>
                    <a:lnTo>
                      <a:pt x="62" y="49"/>
                    </a:lnTo>
                    <a:lnTo>
                      <a:pt x="79" y="41"/>
                    </a:lnTo>
                    <a:lnTo>
                      <a:pt x="83" y="30"/>
                    </a:lnTo>
                    <a:lnTo>
                      <a:pt x="100" y="19"/>
                    </a:lnTo>
                    <a:lnTo>
                      <a:pt x="124" y="23"/>
                    </a:lnTo>
                    <a:lnTo>
                      <a:pt x="138" y="22"/>
                    </a:lnTo>
                    <a:lnTo>
                      <a:pt x="156" y="6"/>
                    </a:lnTo>
                    <a:lnTo>
                      <a:pt x="175" y="0"/>
                    </a:lnTo>
                    <a:lnTo>
                      <a:pt x="192" y="0"/>
                    </a:lnTo>
                    <a:lnTo>
                      <a:pt x="207" y="6"/>
                    </a:lnTo>
                    <a:lnTo>
                      <a:pt x="224" y="13"/>
                    </a:lnTo>
                    <a:lnTo>
                      <a:pt x="245" y="6"/>
                    </a:lnTo>
                    <a:lnTo>
                      <a:pt x="262" y="4"/>
                    </a:lnTo>
                    <a:lnTo>
                      <a:pt x="281" y="6"/>
                    </a:lnTo>
                    <a:lnTo>
                      <a:pt x="290" y="15"/>
                    </a:lnTo>
                    <a:lnTo>
                      <a:pt x="297" y="23"/>
                    </a:lnTo>
                    <a:lnTo>
                      <a:pt x="311" y="28"/>
                    </a:lnTo>
                    <a:lnTo>
                      <a:pt x="330" y="22"/>
                    </a:lnTo>
                    <a:lnTo>
                      <a:pt x="358" y="19"/>
                    </a:lnTo>
                    <a:lnTo>
                      <a:pt x="371" y="32"/>
                    </a:lnTo>
                    <a:lnTo>
                      <a:pt x="377" y="42"/>
                    </a:lnTo>
                    <a:lnTo>
                      <a:pt x="380" y="55"/>
                    </a:lnTo>
                    <a:lnTo>
                      <a:pt x="396" y="64"/>
                    </a:lnTo>
                    <a:lnTo>
                      <a:pt x="416" y="61"/>
                    </a:lnTo>
                    <a:lnTo>
                      <a:pt x="432" y="68"/>
                    </a:lnTo>
                    <a:lnTo>
                      <a:pt x="445" y="81"/>
                    </a:lnTo>
                    <a:lnTo>
                      <a:pt x="448" y="98"/>
                    </a:lnTo>
                    <a:lnTo>
                      <a:pt x="441" y="106"/>
                    </a:lnTo>
                    <a:lnTo>
                      <a:pt x="445" y="121"/>
                    </a:lnTo>
                    <a:lnTo>
                      <a:pt x="450" y="130"/>
                    </a:lnTo>
                    <a:lnTo>
                      <a:pt x="441" y="151"/>
                    </a:lnTo>
                    <a:lnTo>
                      <a:pt x="420" y="162"/>
                    </a:lnTo>
                    <a:lnTo>
                      <a:pt x="409" y="162"/>
                    </a:lnTo>
                    <a:lnTo>
                      <a:pt x="392" y="166"/>
                    </a:lnTo>
                    <a:lnTo>
                      <a:pt x="381" y="176"/>
                    </a:lnTo>
                    <a:lnTo>
                      <a:pt x="377" y="192"/>
                    </a:lnTo>
                    <a:lnTo>
                      <a:pt x="358" y="202"/>
                    </a:lnTo>
                    <a:lnTo>
                      <a:pt x="345" y="208"/>
                    </a:lnTo>
                    <a:lnTo>
                      <a:pt x="330" y="204"/>
                    </a:lnTo>
                    <a:lnTo>
                      <a:pt x="322" y="202"/>
                    </a:lnTo>
                    <a:lnTo>
                      <a:pt x="305" y="204"/>
                    </a:lnTo>
                    <a:lnTo>
                      <a:pt x="294" y="211"/>
                    </a:lnTo>
                    <a:lnTo>
                      <a:pt x="288" y="220"/>
                    </a:lnTo>
                    <a:lnTo>
                      <a:pt x="269" y="226"/>
                    </a:lnTo>
                    <a:lnTo>
                      <a:pt x="252" y="226"/>
                    </a:lnTo>
                    <a:lnTo>
                      <a:pt x="241" y="217"/>
                    </a:lnTo>
                    <a:lnTo>
                      <a:pt x="230" y="215"/>
                    </a:lnTo>
                    <a:lnTo>
                      <a:pt x="211" y="213"/>
                    </a:lnTo>
                    <a:lnTo>
                      <a:pt x="189" y="221"/>
                    </a:lnTo>
                    <a:lnTo>
                      <a:pt x="175" y="224"/>
                    </a:lnTo>
                    <a:lnTo>
                      <a:pt x="157" y="220"/>
                    </a:lnTo>
                    <a:lnTo>
                      <a:pt x="147" y="211"/>
                    </a:lnTo>
                    <a:lnTo>
                      <a:pt x="137" y="204"/>
                    </a:lnTo>
                    <a:lnTo>
                      <a:pt x="119" y="200"/>
                    </a:lnTo>
                    <a:lnTo>
                      <a:pt x="102" y="204"/>
                    </a:lnTo>
                    <a:lnTo>
                      <a:pt x="74" y="198"/>
                    </a:lnTo>
                    <a:lnTo>
                      <a:pt x="66" y="188"/>
                    </a:lnTo>
                    <a:lnTo>
                      <a:pt x="60" y="175"/>
                    </a:lnTo>
                    <a:lnTo>
                      <a:pt x="51" y="169"/>
                    </a:lnTo>
                    <a:lnTo>
                      <a:pt x="34" y="166"/>
                    </a:lnTo>
                    <a:lnTo>
                      <a:pt x="19" y="160"/>
                    </a:lnTo>
                    <a:lnTo>
                      <a:pt x="9" y="149"/>
                    </a:lnTo>
                    <a:lnTo>
                      <a:pt x="9" y="137"/>
                    </a:lnTo>
                    <a:lnTo>
                      <a:pt x="10" y="125"/>
                    </a:lnTo>
                    <a:lnTo>
                      <a:pt x="9" y="117"/>
                    </a:lnTo>
                    <a:lnTo>
                      <a:pt x="0" y="105"/>
                    </a:lnTo>
                    <a:lnTo>
                      <a:pt x="4" y="87"/>
                    </a:lnTo>
                    <a:lnTo>
                      <a:pt x="9" y="77"/>
                    </a:lnTo>
                    <a:lnTo>
                      <a:pt x="26" y="77"/>
                    </a:lnTo>
                    <a:lnTo>
                      <a:pt x="30" y="60"/>
                    </a:lnTo>
                  </a:path>
                </a:pathLst>
              </a:custGeom>
              <a:solidFill>
                <a:srgbClr val="E30007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250E1A45-6D59-404D-90D5-4195794B8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872"/>
                <a:ext cx="1352" cy="1024"/>
              </a:xfrm>
              <a:custGeom>
                <a:avLst/>
                <a:gdLst>
                  <a:gd name="T0" fmla="*/ 47 w 1802"/>
                  <a:gd name="T1" fmla="*/ 107 h 1311"/>
                  <a:gd name="T2" fmla="*/ 39 w 1802"/>
                  <a:gd name="T3" fmla="*/ 103 h 1311"/>
                  <a:gd name="T4" fmla="*/ 22 w 1802"/>
                  <a:gd name="T5" fmla="*/ 97 h 1311"/>
                  <a:gd name="T6" fmla="*/ 8 w 1802"/>
                  <a:gd name="T7" fmla="*/ 80 h 1311"/>
                  <a:gd name="T8" fmla="*/ 0 w 1802"/>
                  <a:gd name="T9" fmla="*/ 55 h 1311"/>
                  <a:gd name="T10" fmla="*/ 5 w 1802"/>
                  <a:gd name="T11" fmla="*/ 21 h 1311"/>
                  <a:gd name="T12" fmla="*/ 24 w 1802"/>
                  <a:gd name="T13" fmla="*/ 2 h 1311"/>
                  <a:gd name="T14" fmla="*/ 47 w 1802"/>
                  <a:gd name="T15" fmla="*/ 3 h 1311"/>
                  <a:gd name="T16" fmla="*/ 67 w 1802"/>
                  <a:gd name="T17" fmla="*/ 4 h 1311"/>
                  <a:gd name="T18" fmla="*/ 91 w 1802"/>
                  <a:gd name="T19" fmla="*/ 5 h 1311"/>
                  <a:gd name="T20" fmla="*/ 101 w 1802"/>
                  <a:gd name="T21" fmla="*/ 27 h 1311"/>
                  <a:gd name="T22" fmla="*/ 101 w 1802"/>
                  <a:gd name="T23" fmla="*/ 39 h 1311"/>
                  <a:gd name="T24" fmla="*/ 94 w 1802"/>
                  <a:gd name="T25" fmla="*/ 55 h 1311"/>
                  <a:gd name="T26" fmla="*/ 85 w 1802"/>
                  <a:gd name="T27" fmla="*/ 57 h 1311"/>
                  <a:gd name="T28" fmla="*/ 77 w 1802"/>
                  <a:gd name="T29" fmla="*/ 58 h 1311"/>
                  <a:gd name="T30" fmla="*/ 74 w 1802"/>
                  <a:gd name="T31" fmla="*/ 66 h 1311"/>
                  <a:gd name="T32" fmla="*/ 68 w 1802"/>
                  <a:gd name="T33" fmla="*/ 73 h 1311"/>
                  <a:gd name="T34" fmla="*/ 68 w 1802"/>
                  <a:gd name="T35" fmla="*/ 87 h 1311"/>
                  <a:gd name="T36" fmla="*/ 62 w 1802"/>
                  <a:gd name="T37" fmla="*/ 99 h 1311"/>
                  <a:gd name="T38" fmla="*/ 59 w 1802"/>
                  <a:gd name="T39" fmla="*/ 110 h 1311"/>
                  <a:gd name="T40" fmla="*/ 58 w 1802"/>
                  <a:gd name="T41" fmla="*/ 103 h 1311"/>
                  <a:gd name="T42" fmla="*/ 58 w 1802"/>
                  <a:gd name="T43" fmla="*/ 92 h 1311"/>
                  <a:gd name="T44" fmla="*/ 62 w 1802"/>
                  <a:gd name="T45" fmla="*/ 84 h 1311"/>
                  <a:gd name="T46" fmla="*/ 60 w 1802"/>
                  <a:gd name="T47" fmla="*/ 74 h 1311"/>
                  <a:gd name="T48" fmla="*/ 62 w 1802"/>
                  <a:gd name="T49" fmla="*/ 67 h 1311"/>
                  <a:gd name="T50" fmla="*/ 65 w 1802"/>
                  <a:gd name="T51" fmla="*/ 62 h 1311"/>
                  <a:gd name="T52" fmla="*/ 67 w 1802"/>
                  <a:gd name="T53" fmla="*/ 57 h 1311"/>
                  <a:gd name="T54" fmla="*/ 72 w 1802"/>
                  <a:gd name="T55" fmla="*/ 50 h 1311"/>
                  <a:gd name="T56" fmla="*/ 78 w 1802"/>
                  <a:gd name="T57" fmla="*/ 52 h 1311"/>
                  <a:gd name="T58" fmla="*/ 83 w 1802"/>
                  <a:gd name="T59" fmla="*/ 45 h 1311"/>
                  <a:gd name="T60" fmla="*/ 90 w 1802"/>
                  <a:gd name="T61" fmla="*/ 48 h 1311"/>
                  <a:gd name="T62" fmla="*/ 94 w 1802"/>
                  <a:gd name="T63" fmla="*/ 35 h 1311"/>
                  <a:gd name="T64" fmla="*/ 89 w 1802"/>
                  <a:gd name="T65" fmla="*/ 21 h 1311"/>
                  <a:gd name="T66" fmla="*/ 71 w 1802"/>
                  <a:gd name="T67" fmla="*/ 16 h 1311"/>
                  <a:gd name="T68" fmla="*/ 49 w 1802"/>
                  <a:gd name="T69" fmla="*/ 20 h 1311"/>
                  <a:gd name="T70" fmla="*/ 28 w 1802"/>
                  <a:gd name="T71" fmla="*/ 14 h 1311"/>
                  <a:gd name="T72" fmla="*/ 11 w 1802"/>
                  <a:gd name="T73" fmla="*/ 29 h 1311"/>
                  <a:gd name="T74" fmla="*/ 11 w 1802"/>
                  <a:gd name="T75" fmla="*/ 57 h 1311"/>
                  <a:gd name="T76" fmla="*/ 18 w 1802"/>
                  <a:gd name="T77" fmla="*/ 76 h 1311"/>
                  <a:gd name="T78" fmla="*/ 33 w 1802"/>
                  <a:gd name="T79" fmla="*/ 91 h 1311"/>
                  <a:gd name="T80" fmla="*/ 45 w 1802"/>
                  <a:gd name="T81" fmla="*/ 96 h 1311"/>
                  <a:gd name="T82" fmla="*/ 50 w 1802"/>
                  <a:gd name="T83" fmla="*/ 105 h 1311"/>
                  <a:gd name="T84" fmla="*/ 49 w 1802"/>
                  <a:gd name="T85" fmla="*/ 110 h 13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02"/>
                  <a:gd name="T130" fmla="*/ 0 h 1311"/>
                  <a:gd name="T131" fmla="*/ 1802 w 1802"/>
                  <a:gd name="T132" fmla="*/ 1311 h 13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02" h="1311">
                    <a:moveTo>
                      <a:pt x="867" y="1310"/>
                    </a:moveTo>
                    <a:lnTo>
                      <a:pt x="826" y="1270"/>
                    </a:lnTo>
                    <a:lnTo>
                      <a:pt x="759" y="1236"/>
                    </a:lnTo>
                    <a:lnTo>
                      <a:pt x="692" y="1223"/>
                    </a:lnTo>
                    <a:lnTo>
                      <a:pt x="544" y="1210"/>
                    </a:lnTo>
                    <a:lnTo>
                      <a:pt x="376" y="1150"/>
                    </a:lnTo>
                    <a:lnTo>
                      <a:pt x="215" y="1015"/>
                    </a:lnTo>
                    <a:lnTo>
                      <a:pt x="121" y="955"/>
                    </a:lnTo>
                    <a:lnTo>
                      <a:pt x="67" y="847"/>
                    </a:lnTo>
                    <a:lnTo>
                      <a:pt x="0" y="652"/>
                    </a:lnTo>
                    <a:lnTo>
                      <a:pt x="13" y="437"/>
                    </a:lnTo>
                    <a:lnTo>
                      <a:pt x="87" y="256"/>
                    </a:lnTo>
                    <a:lnTo>
                      <a:pt x="235" y="108"/>
                    </a:lnTo>
                    <a:lnTo>
                      <a:pt x="416" y="7"/>
                    </a:lnTo>
                    <a:lnTo>
                      <a:pt x="625" y="0"/>
                    </a:lnTo>
                    <a:lnTo>
                      <a:pt x="813" y="41"/>
                    </a:lnTo>
                    <a:lnTo>
                      <a:pt x="995" y="67"/>
                    </a:lnTo>
                    <a:lnTo>
                      <a:pt x="1176" y="47"/>
                    </a:lnTo>
                    <a:lnTo>
                      <a:pt x="1384" y="0"/>
                    </a:lnTo>
                    <a:lnTo>
                      <a:pt x="1600" y="74"/>
                    </a:lnTo>
                    <a:lnTo>
                      <a:pt x="1734" y="195"/>
                    </a:lnTo>
                    <a:lnTo>
                      <a:pt x="1798" y="320"/>
                    </a:lnTo>
                    <a:lnTo>
                      <a:pt x="1801" y="388"/>
                    </a:lnTo>
                    <a:lnTo>
                      <a:pt x="1798" y="464"/>
                    </a:lnTo>
                    <a:lnTo>
                      <a:pt x="1750" y="560"/>
                    </a:lnTo>
                    <a:lnTo>
                      <a:pt x="1654" y="656"/>
                    </a:lnTo>
                    <a:lnTo>
                      <a:pt x="1573" y="684"/>
                    </a:lnTo>
                    <a:lnTo>
                      <a:pt x="1505" y="677"/>
                    </a:lnTo>
                    <a:lnTo>
                      <a:pt x="1425" y="691"/>
                    </a:lnTo>
                    <a:lnTo>
                      <a:pt x="1364" y="684"/>
                    </a:lnTo>
                    <a:lnTo>
                      <a:pt x="1317" y="724"/>
                    </a:lnTo>
                    <a:lnTo>
                      <a:pt x="1297" y="778"/>
                    </a:lnTo>
                    <a:lnTo>
                      <a:pt x="1250" y="825"/>
                    </a:lnTo>
                    <a:lnTo>
                      <a:pt x="1210" y="859"/>
                    </a:lnTo>
                    <a:lnTo>
                      <a:pt x="1216" y="933"/>
                    </a:lnTo>
                    <a:lnTo>
                      <a:pt x="1196" y="1027"/>
                    </a:lnTo>
                    <a:lnTo>
                      <a:pt x="1136" y="1087"/>
                    </a:lnTo>
                    <a:lnTo>
                      <a:pt x="1109" y="1168"/>
                    </a:lnTo>
                    <a:lnTo>
                      <a:pt x="1102" y="1250"/>
                    </a:lnTo>
                    <a:lnTo>
                      <a:pt x="1028" y="1304"/>
                    </a:lnTo>
                    <a:lnTo>
                      <a:pt x="995" y="1290"/>
                    </a:lnTo>
                    <a:lnTo>
                      <a:pt x="1021" y="1216"/>
                    </a:lnTo>
                    <a:lnTo>
                      <a:pt x="1003" y="1160"/>
                    </a:lnTo>
                    <a:lnTo>
                      <a:pt x="1025" y="1085"/>
                    </a:lnTo>
                    <a:lnTo>
                      <a:pt x="1082" y="1047"/>
                    </a:lnTo>
                    <a:lnTo>
                      <a:pt x="1091" y="1003"/>
                    </a:lnTo>
                    <a:lnTo>
                      <a:pt x="1070" y="960"/>
                    </a:lnTo>
                    <a:lnTo>
                      <a:pt x="1062" y="879"/>
                    </a:lnTo>
                    <a:lnTo>
                      <a:pt x="1070" y="827"/>
                    </a:lnTo>
                    <a:lnTo>
                      <a:pt x="1102" y="797"/>
                    </a:lnTo>
                    <a:lnTo>
                      <a:pt x="1147" y="795"/>
                    </a:lnTo>
                    <a:lnTo>
                      <a:pt x="1161" y="747"/>
                    </a:lnTo>
                    <a:lnTo>
                      <a:pt x="1158" y="707"/>
                    </a:lnTo>
                    <a:lnTo>
                      <a:pt x="1171" y="667"/>
                    </a:lnTo>
                    <a:lnTo>
                      <a:pt x="1196" y="630"/>
                    </a:lnTo>
                    <a:lnTo>
                      <a:pt x="1270" y="597"/>
                    </a:lnTo>
                    <a:lnTo>
                      <a:pt x="1318" y="608"/>
                    </a:lnTo>
                    <a:lnTo>
                      <a:pt x="1369" y="608"/>
                    </a:lnTo>
                    <a:lnTo>
                      <a:pt x="1406" y="568"/>
                    </a:lnTo>
                    <a:lnTo>
                      <a:pt x="1465" y="536"/>
                    </a:lnTo>
                    <a:lnTo>
                      <a:pt x="1526" y="536"/>
                    </a:lnTo>
                    <a:lnTo>
                      <a:pt x="1593" y="563"/>
                    </a:lnTo>
                    <a:lnTo>
                      <a:pt x="1654" y="512"/>
                    </a:lnTo>
                    <a:lnTo>
                      <a:pt x="1654" y="416"/>
                    </a:lnTo>
                    <a:lnTo>
                      <a:pt x="1606" y="320"/>
                    </a:lnTo>
                    <a:lnTo>
                      <a:pt x="1559" y="249"/>
                    </a:lnTo>
                    <a:lnTo>
                      <a:pt x="1431" y="189"/>
                    </a:lnTo>
                    <a:lnTo>
                      <a:pt x="1257" y="189"/>
                    </a:lnTo>
                    <a:lnTo>
                      <a:pt x="1068" y="236"/>
                    </a:lnTo>
                    <a:lnTo>
                      <a:pt x="867" y="236"/>
                    </a:lnTo>
                    <a:lnTo>
                      <a:pt x="665" y="195"/>
                    </a:lnTo>
                    <a:lnTo>
                      <a:pt x="490" y="168"/>
                    </a:lnTo>
                    <a:lnTo>
                      <a:pt x="336" y="222"/>
                    </a:lnTo>
                    <a:lnTo>
                      <a:pt x="195" y="350"/>
                    </a:lnTo>
                    <a:lnTo>
                      <a:pt x="161" y="504"/>
                    </a:lnTo>
                    <a:lnTo>
                      <a:pt x="181" y="679"/>
                    </a:lnTo>
                    <a:lnTo>
                      <a:pt x="228" y="787"/>
                    </a:lnTo>
                    <a:lnTo>
                      <a:pt x="309" y="894"/>
                    </a:lnTo>
                    <a:lnTo>
                      <a:pt x="490" y="1015"/>
                    </a:lnTo>
                    <a:lnTo>
                      <a:pt x="571" y="1075"/>
                    </a:lnTo>
                    <a:lnTo>
                      <a:pt x="712" y="1102"/>
                    </a:lnTo>
                    <a:lnTo>
                      <a:pt x="793" y="1135"/>
                    </a:lnTo>
                    <a:lnTo>
                      <a:pt x="853" y="1169"/>
                    </a:lnTo>
                    <a:lnTo>
                      <a:pt x="880" y="1236"/>
                    </a:lnTo>
                    <a:lnTo>
                      <a:pt x="900" y="1283"/>
                    </a:lnTo>
                    <a:lnTo>
                      <a:pt x="867" y="1310"/>
                    </a:lnTo>
                  </a:path>
                </a:pathLst>
              </a:custGeom>
              <a:solidFill>
                <a:srgbClr val="E30007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164254E4-467E-48FD-9F31-B17BF4F9D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964"/>
                <a:ext cx="129" cy="72"/>
              </a:xfrm>
              <a:custGeom>
                <a:avLst/>
                <a:gdLst>
                  <a:gd name="T0" fmla="*/ 4 w 172"/>
                  <a:gd name="T1" fmla="*/ 8 h 92"/>
                  <a:gd name="T2" fmla="*/ 3 w 172"/>
                  <a:gd name="T3" fmla="*/ 6 h 92"/>
                  <a:gd name="T4" fmla="*/ 3 w 172"/>
                  <a:gd name="T5" fmla="*/ 6 h 92"/>
                  <a:gd name="T6" fmla="*/ 2 w 172"/>
                  <a:gd name="T7" fmla="*/ 7 h 92"/>
                  <a:gd name="T8" fmla="*/ 2 w 172"/>
                  <a:gd name="T9" fmla="*/ 6 h 92"/>
                  <a:gd name="T10" fmla="*/ 2 w 172"/>
                  <a:gd name="T11" fmla="*/ 5 h 92"/>
                  <a:gd name="T12" fmla="*/ 2 w 172"/>
                  <a:gd name="T13" fmla="*/ 4 h 92"/>
                  <a:gd name="T14" fmla="*/ 2 w 172"/>
                  <a:gd name="T15" fmla="*/ 4 h 92"/>
                  <a:gd name="T16" fmla="*/ 0 w 172"/>
                  <a:gd name="T17" fmla="*/ 3 h 92"/>
                  <a:gd name="T18" fmla="*/ 2 w 172"/>
                  <a:gd name="T19" fmla="*/ 2 h 92"/>
                  <a:gd name="T20" fmla="*/ 2 w 172"/>
                  <a:gd name="T21" fmla="*/ 2 h 92"/>
                  <a:gd name="T22" fmla="*/ 2 w 172"/>
                  <a:gd name="T23" fmla="*/ 3 h 92"/>
                  <a:gd name="T24" fmla="*/ 3 w 172"/>
                  <a:gd name="T25" fmla="*/ 2 h 92"/>
                  <a:gd name="T26" fmla="*/ 3 w 172"/>
                  <a:gd name="T27" fmla="*/ 2 h 92"/>
                  <a:gd name="T28" fmla="*/ 4 w 172"/>
                  <a:gd name="T29" fmla="*/ 0 h 92"/>
                  <a:gd name="T30" fmla="*/ 5 w 172"/>
                  <a:gd name="T31" fmla="*/ 2 h 92"/>
                  <a:gd name="T32" fmla="*/ 5 w 172"/>
                  <a:gd name="T33" fmla="*/ 2 h 92"/>
                  <a:gd name="T34" fmla="*/ 6 w 172"/>
                  <a:gd name="T35" fmla="*/ 2 h 92"/>
                  <a:gd name="T36" fmla="*/ 7 w 172"/>
                  <a:gd name="T37" fmla="*/ 2 h 92"/>
                  <a:gd name="T38" fmla="*/ 8 w 172"/>
                  <a:gd name="T39" fmla="*/ 2 h 92"/>
                  <a:gd name="T40" fmla="*/ 8 w 172"/>
                  <a:gd name="T41" fmla="*/ 2 h 92"/>
                  <a:gd name="T42" fmla="*/ 8 w 172"/>
                  <a:gd name="T43" fmla="*/ 3 h 92"/>
                  <a:gd name="T44" fmla="*/ 8 w 172"/>
                  <a:gd name="T45" fmla="*/ 4 h 92"/>
                  <a:gd name="T46" fmla="*/ 9 w 172"/>
                  <a:gd name="T47" fmla="*/ 4 h 92"/>
                  <a:gd name="T48" fmla="*/ 9 w 172"/>
                  <a:gd name="T49" fmla="*/ 5 h 92"/>
                  <a:gd name="T50" fmla="*/ 9 w 172"/>
                  <a:gd name="T51" fmla="*/ 6 h 92"/>
                  <a:gd name="T52" fmla="*/ 8 w 172"/>
                  <a:gd name="T53" fmla="*/ 5 h 92"/>
                  <a:gd name="T54" fmla="*/ 7 w 172"/>
                  <a:gd name="T55" fmla="*/ 5 h 92"/>
                  <a:gd name="T56" fmla="*/ 7 w 172"/>
                  <a:gd name="T57" fmla="*/ 7 h 92"/>
                  <a:gd name="T58" fmla="*/ 6 w 172"/>
                  <a:gd name="T59" fmla="*/ 7 h 92"/>
                  <a:gd name="T60" fmla="*/ 6 w 172"/>
                  <a:gd name="T61" fmla="*/ 6 h 92"/>
                  <a:gd name="T62" fmla="*/ 5 w 172"/>
                  <a:gd name="T63" fmla="*/ 6 h 92"/>
                  <a:gd name="T64" fmla="*/ 5 w 172"/>
                  <a:gd name="T65" fmla="*/ 8 h 92"/>
                  <a:gd name="T66" fmla="*/ 4 w 172"/>
                  <a:gd name="T67" fmla="*/ 8 h 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2"/>
                  <a:gd name="T103" fmla="*/ 0 h 92"/>
                  <a:gd name="T104" fmla="*/ 172 w 172"/>
                  <a:gd name="T105" fmla="*/ 92 h 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2" h="92">
                    <a:moveTo>
                      <a:pt x="80" y="91"/>
                    </a:moveTo>
                    <a:lnTo>
                      <a:pt x="64" y="75"/>
                    </a:lnTo>
                    <a:lnTo>
                      <a:pt x="54" y="70"/>
                    </a:lnTo>
                    <a:lnTo>
                      <a:pt x="30" y="80"/>
                    </a:lnTo>
                    <a:lnTo>
                      <a:pt x="11" y="75"/>
                    </a:lnTo>
                    <a:lnTo>
                      <a:pt x="19" y="62"/>
                    </a:lnTo>
                    <a:lnTo>
                      <a:pt x="22" y="51"/>
                    </a:lnTo>
                    <a:lnTo>
                      <a:pt x="11" y="43"/>
                    </a:lnTo>
                    <a:lnTo>
                      <a:pt x="0" y="35"/>
                    </a:lnTo>
                    <a:lnTo>
                      <a:pt x="8" y="22"/>
                    </a:lnTo>
                    <a:lnTo>
                      <a:pt x="27" y="24"/>
                    </a:lnTo>
                    <a:lnTo>
                      <a:pt x="38" y="32"/>
                    </a:lnTo>
                    <a:lnTo>
                      <a:pt x="56" y="27"/>
                    </a:lnTo>
                    <a:lnTo>
                      <a:pt x="59" y="11"/>
                    </a:lnTo>
                    <a:lnTo>
                      <a:pt x="70" y="0"/>
                    </a:lnTo>
                    <a:lnTo>
                      <a:pt x="88" y="3"/>
                    </a:lnTo>
                    <a:lnTo>
                      <a:pt x="88" y="22"/>
                    </a:lnTo>
                    <a:lnTo>
                      <a:pt x="107" y="24"/>
                    </a:lnTo>
                    <a:lnTo>
                      <a:pt x="120" y="8"/>
                    </a:lnTo>
                    <a:lnTo>
                      <a:pt x="142" y="8"/>
                    </a:lnTo>
                    <a:lnTo>
                      <a:pt x="139" y="24"/>
                    </a:lnTo>
                    <a:lnTo>
                      <a:pt x="134" y="35"/>
                    </a:lnTo>
                    <a:lnTo>
                      <a:pt x="144" y="46"/>
                    </a:lnTo>
                    <a:lnTo>
                      <a:pt x="166" y="46"/>
                    </a:lnTo>
                    <a:lnTo>
                      <a:pt x="171" y="54"/>
                    </a:lnTo>
                    <a:lnTo>
                      <a:pt x="160" y="67"/>
                    </a:lnTo>
                    <a:lnTo>
                      <a:pt x="139" y="59"/>
                    </a:lnTo>
                    <a:lnTo>
                      <a:pt x="126" y="62"/>
                    </a:lnTo>
                    <a:lnTo>
                      <a:pt x="126" y="80"/>
                    </a:lnTo>
                    <a:lnTo>
                      <a:pt x="112" y="83"/>
                    </a:lnTo>
                    <a:lnTo>
                      <a:pt x="102" y="70"/>
                    </a:lnTo>
                    <a:lnTo>
                      <a:pt x="91" y="70"/>
                    </a:lnTo>
                    <a:lnTo>
                      <a:pt x="96" y="86"/>
                    </a:lnTo>
                    <a:lnTo>
                      <a:pt x="80" y="91"/>
                    </a:lnTo>
                  </a:path>
                </a:pathLst>
              </a:custGeom>
              <a:solidFill>
                <a:srgbClr val="FFF5FD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B680A140-3DEC-4C3A-9CEE-128BDF78E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712"/>
                <a:ext cx="616" cy="1288"/>
              </a:xfrm>
              <a:custGeom>
                <a:avLst/>
                <a:gdLst>
                  <a:gd name="T0" fmla="*/ 4 w 821"/>
                  <a:gd name="T1" fmla="*/ 133 h 1650"/>
                  <a:gd name="T2" fmla="*/ 0 w 821"/>
                  <a:gd name="T3" fmla="*/ 123 h 1650"/>
                  <a:gd name="T4" fmla="*/ 2 w 821"/>
                  <a:gd name="T5" fmla="*/ 111 h 1650"/>
                  <a:gd name="T6" fmla="*/ 6 w 821"/>
                  <a:gd name="T7" fmla="*/ 105 h 1650"/>
                  <a:gd name="T8" fmla="*/ 5 w 821"/>
                  <a:gd name="T9" fmla="*/ 99 h 1650"/>
                  <a:gd name="T10" fmla="*/ 8 w 821"/>
                  <a:gd name="T11" fmla="*/ 87 h 1650"/>
                  <a:gd name="T12" fmla="*/ 15 w 821"/>
                  <a:gd name="T13" fmla="*/ 80 h 1650"/>
                  <a:gd name="T14" fmla="*/ 23 w 821"/>
                  <a:gd name="T15" fmla="*/ 79 h 1650"/>
                  <a:gd name="T16" fmla="*/ 26 w 821"/>
                  <a:gd name="T17" fmla="*/ 85 h 1650"/>
                  <a:gd name="T18" fmla="*/ 28 w 821"/>
                  <a:gd name="T19" fmla="*/ 78 h 1650"/>
                  <a:gd name="T20" fmla="*/ 33 w 821"/>
                  <a:gd name="T21" fmla="*/ 69 h 1650"/>
                  <a:gd name="T22" fmla="*/ 38 w 821"/>
                  <a:gd name="T23" fmla="*/ 55 h 1650"/>
                  <a:gd name="T24" fmla="*/ 44 w 821"/>
                  <a:gd name="T25" fmla="*/ 50 h 1650"/>
                  <a:gd name="T26" fmla="*/ 41 w 821"/>
                  <a:gd name="T27" fmla="*/ 48 h 1650"/>
                  <a:gd name="T28" fmla="*/ 37 w 821"/>
                  <a:gd name="T29" fmla="*/ 37 h 1650"/>
                  <a:gd name="T30" fmla="*/ 33 w 821"/>
                  <a:gd name="T31" fmla="*/ 30 h 1650"/>
                  <a:gd name="T32" fmla="*/ 30 w 821"/>
                  <a:gd name="T33" fmla="*/ 25 h 1650"/>
                  <a:gd name="T34" fmla="*/ 30 w 821"/>
                  <a:gd name="T35" fmla="*/ 17 h 1650"/>
                  <a:gd name="T36" fmla="*/ 26 w 821"/>
                  <a:gd name="T37" fmla="*/ 18 h 1650"/>
                  <a:gd name="T38" fmla="*/ 20 w 821"/>
                  <a:gd name="T39" fmla="*/ 16 h 1650"/>
                  <a:gd name="T40" fmla="*/ 15 w 821"/>
                  <a:gd name="T41" fmla="*/ 7 h 1650"/>
                  <a:gd name="T42" fmla="*/ 17 w 821"/>
                  <a:gd name="T43" fmla="*/ 0 h 1650"/>
                  <a:gd name="T44" fmla="*/ 17 w 821"/>
                  <a:gd name="T45" fmla="*/ 7 h 1650"/>
                  <a:gd name="T46" fmla="*/ 23 w 821"/>
                  <a:gd name="T47" fmla="*/ 14 h 1650"/>
                  <a:gd name="T48" fmla="*/ 28 w 821"/>
                  <a:gd name="T49" fmla="*/ 12 h 1650"/>
                  <a:gd name="T50" fmla="*/ 33 w 821"/>
                  <a:gd name="T51" fmla="*/ 9 h 1650"/>
                  <a:gd name="T52" fmla="*/ 33 w 821"/>
                  <a:gd name="T53" fmla="*/ 21 h 1650"/>
                  <a:gd name="T54" fmla="*/ 35 w 821"/>
                  <a:gd name="T55" fmla="*/ 27 h 1650"/>
                  <a:gd name="T56" fmla="*/ 40 w 821"/>
                  <a:gd name="T57" fmla="*/ 41 h 1650"/>
                  <a:gd name="T58" fmla="*/ 45 w 821"/>
                  <a:gd name="T59" fmla="*/ 43 h 1650"/>
                  <a:gd name="T60" fmla="*/ 47 w 821"/>
                  <a:gd name="T61" fmla="*/ 50 h 1650"/>
                  <a:gd name="T62" fmla="*/ 42 w 821"/>
                  <a:gd name="T63" fmla="*/ 57 h 1650"/>
                  <a:gd name="T64" fmla="*/ 38 w 821"/>
                  <a:gd name="T65" fmla="*/ 68 h 1650"/>
                  <a:gd name="T66" fmla="*/ 32 w 821"/>
                  <a:gd name="T67" fmla="*/ 78 h 1650"/>
                  <a:gd name="T68" fmla="*/ 32 w 821"/>
                  <a:gd name="T69" fmla="*/ 86 h 1650"/>
                  <a:gd name="T70" fmla="*/ 26 w 821"/>
                  <a:gd name="T71" fmla="*/ 90 h 1650"/>
                  <a:gd name="T72" fmla="*/ 20 w 821"/>
                  <a:gd name="T73" fmla="*/ 84 h 1650"/>
                  <a:gd name="T74" fmla="*/ 13 w 821"/>
                  <a:gd name="T75" fmla="*/ 87 h 1650"/>
                  <a:gd name="T76" fmla="*/ 8 w 821"/>
                  <a:gd name="T77" fmla="*/ 99 h 1650"/>
                  <a:gd name="T78" fmla="*/ 11 w 821"/>
                  <a:gd name="T79" fmla="*/ 105 h 1650"/>
                  <a:gd name="T80" fmla="*/ 8 w 821"/>
                  <a:gd name="T81" fmla="*/ 110 h 1650"/>
                  <a:gd name="T82" fmla="*/ 4 w 821"/>
                  <a:gd name="T83" fmla="*/ 119 h 1650"/>
                  <a:gd name="T84" fmla="*/ 6 w 821"/>
                  <a:gd name="T85" fmla="*/ 129 h 1650"/>
                  <a:gd name="T86" fmla="*/ 11 w 821"/>
                  <a:gd name="T87" fmla="*/ 135 h 1650"/>
                  <a:gd name="T88" fmla="*/ 8 w 821"/>
                  <a:gd name="T89" fmla="*/ 139 h 16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1"/>
                  <a:gd name="T136" fmla="*/ 0 h 1650"/>
                  <a:gd name="T137" fmla="*/ 821 w 821"/>
                  <a:gd name="T138" fmla="*/ 1650 h 16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1" h="1650">
                    <a:moveTo>
                      <a:pt x="114" y="1608"/>
                    </a:moveTo>
                    <a:lnTo>
                      <a:pt x="54" y="1581"/>
                    </a:lnTo>
                    <a:lnTo>
                      <a:pt x="20" y="1528"/>
                    </a:lnTo>
                    <a:lnTo>
                      <a:pt x="0" y="1460"/>
                    </a:lnTo>
                    <a:lnTo>
                      <a:pt x="7" y="1386"/>
                    </a:lnTo>
                    <a:lnTo>
                      <a:pt x="27" y="1319"/>
                    </a:lnTo>
                    <a:lnTo>
                      <a:pt x="47" y="1279"/>
                    </a:lnTo>
                    <a:lnTo>
                      <a:pt x="94" y="1252"/>
                    </a:lnTo>
                    <a:lnTo>
                      <a:pt x="88" y="1225"/>
                    </a:lnTo>
                    <a:lnTo>
                      <a:pt x="81" y="1185"/>
                    </a:lnTo>
                    <a:lnTo>
                      <a:pt x="108" y="1111"/>
                    </a:lnTo>
                    <a:lnTo>
                      <a:pt x="135" y="1044"/>
                    </a:lnTo>
                    <a:lnTo>
                      <a:pt x="175" y="997"/>
                    </a:lnTo>
                    <a:lnTo>
                      <a:pt x="262" y="956"/>
                    </a:lnTo>
                    <a:lnTo>
                      <a:pt x="336" y="943"/>
                    </a:lnTo>
                    <a:lnTo>
                      <a:pt x="390" y="943"/>
                    </a:lnTo>
                    <a:lnTo>
                      <a:pt x="430" y="970"/>
                    </a:lnTo>
                    <a:lnTo>
                      <a:pt x="464" y="1010"/>
                    </a:lnTo>
                    <a:lnTo>
                      <a:pt x="491" y="990"/>
                    </a:lnTo>
                    <a:lnTo>
                      <a:pt x="477" y="929"/>
                    </a:lnTo>
                    <a:lnTo>
                      <a:pt x="511" y="882"/>
                    </a:lnTo>
                    <a:lnTo>
                      <a:pt x="585" y="822"/>
                    </a:lnTo>
                    <a:lnTo>
                      <a:pt x="652" y="734"/>
                    </a:lnTo>
                    <a:lnTo>
                      <a:pt x="679" y="660"/>
                    </a:lnTo>
                    <a:lnTo>
                      <a:pt x="699" y="620"/>
                    </a:lnTo>
                    <a:lnTo>
                      <a:pt x="760" y="593"/>
                    </a:lnTo>
                    <a:lnTo>
                      <a:pt x="760" y="560"/>
                    </a:lnTo>
                    <a:lnTo>
                      <a:pt x="719" y="566"/>
                    </a:lnTo>
                    <a:lnTo>
                      <a:pt x="679" y="546"/>
                    </a:lnTo>
                    <a:lnTo>
                      <a:pt x="646" y="445"/>
                    </a:lnTo>
                    <a:lnTo>
                      <a:pt x="612" y="398"/>
                    </a:lnTo>
                    <a:lnTo>
                      <a:pt x="585" y="358"/>
                    </a:lnTo>
                    <a:lnTo>
                      <a:pt x="551" y="318"/>
                    </a:lnTo>
                    <a:lnTo>
                      <a:pt x="524" y="291"/>
                    </a:lnTo>
                    <a:lnTo>
                      <a:pt x="518" y="244"/>
                    </a:lnTo>
                    <a:lnTo>
                      <a:pt x="531" y="203"/>
                    </a:lnTo>
                    <a:lnTo>
                      <a:pt x="511" y="183"/>
                    </a:lnTo>
                    <a:lnTo>
                      <a:pt x="464" y="210"/>
                    </a:lnTo>
                    <a:lnTo>
                      <a:pt x="397" y="217"/>
                    </a:lnTo>
                    <a:lnTo>
                      <a:pt x="343" y="190"/>
                    </a:lnTo>
                    <a:lnTo>
                      <a:pt x="289" y="143"/>
                    </a:lnTo>
                    <a:lnTo>
                      <a:pt x="262" y="82"/>
                    </a:lnTo>
                    <a:lnTo>
                      <a:pt x="256" y="2"/>
                    </a:lnTo>
                    <a:lnTo>
                      <a:pt x="294" y="0"/>
                    </a:lnTo>
                    <a:lnTo>
                      <a:pt x="289" y="35"/>
                    </a:lnTo>
                    <a:lnTo>
                      <a:pt x="303" y="89"/>
                    </a:lnTo>
                    <a:lnTo>
                      <a:pt x="336" y="143"/>
                    </a:lnTo>
                    <a:lnTo>
                      <a:pt x="390" y="163"/>
                    </a:lnTo>
                    <a:lnTo>
                      <a:pt x="437" y="156"/>
                    </a:lnTo>
                    <a:lnTo>
                      <a:pt x="484" y="143"/>
                    </a:lnTo>
                    <a:lnTo>
                      <a:pt x="538" y="116"/>
                    </a:lnTo>
                    <a:lnTo>
                      <a:pt x="578" y="116"/>
                    </a:lnTo>
                    <a:lnTo>
                      <a:pt x="592" y="170"/>
                    </a:lnTo>
                    <a:lnTo>
                      <a:pt x="572" y="244"/>
                    </a:lnTo>
                    <a:lnTo>
                      <a:pt x="592" y="291"/>
                    </a:lnTo>
                    <a:lnTo>
                      <a:pt x="625" y="324"/>
                    </a:lnTo>
                    <a:lnTo>
                      <a:pt x="659" y="385"/>
                    </a:lnTo>
                    <a:lnTo>
                      <a:pt x="699" y="472"/>
                    </a:lnTo>
                    <a:lnTo>
                      <a:pt x="753" y="512"/>
                    </a:lnTo>
                    <a:lnTo>
                      <a:pt x="793" y="512"/>
                    </a:lnTo>
                    <a:lnTo>
                      <a:pt x="820" y="546"/>
                    </a:lnTo>
                    <a:lnTo>
                      <a:pt x="820" y="600"/>
                    </a:lnTo>
                    <a:lnTo>
                      <a:pt x="793" y="634"/>
                    </a:lnTo>
                    <a:lnTo>
                      <a:pt x="726" y="674"/>
                    </a:lnTo>
                    <a:lnTo>
                      <a:pt x="699" y="734"/>
                    </a:lnTo>
                    <a:lnTo>
                      <a:pt x="666" y="802"/>
                    </a:lnTo>
                    <a:lnTo>
                      <a:pt x="619" y="869"/>
                    </a:lnTo>
                    <a:lnTo>
                      <a:pt x="558" y="929"/>
                    </a:lnTo>
                    <a:lnTo>
                      <a:pt x="551" y="976"/>
                    </a:lnTo>
                    <a:lnTo>
                      <a:pt x="565" y="1017"/>
                    </a:lnTo>
                    <a:lnTo>
                      <a:pt x="518" y="1077"/>
                    </a:lnTo>
                    <a:lnTo>
                      <a:pt x="457" y="1064"/>
                    </a:lnTo>
                    <a:lnTo>
                      <a:pt x="397" y="1017"/>
                    </a:lnTo>
                    <a:lnTo>
                      <a:pt x="336" y="997"/>
                    </a:lnTo>
                    <a:lnTo>
                      <a:pt x="269" y="1017"/>
                    </a:lnTo>
                    <a:lnTo>
                      <a:pt x="215" y="1050"/>
                    </a:lnTo>
                    <a:lnTo>
                      <a:pt x="168" y="1097"/>
                    </a:lnTo>
                    <a:lnTo>
                      <a:pt x="135" y="1185"/>
                    </a:lnTo>
                    <a:lnTo>
                      <a:pt x="148" y="1232"/>
                    </a:lnTo>
                    <a:lnTo>
                      <a:pt x="188" y="1245"/>
                    </a:lnTo>
                    <a:lnTo>
                      <a:pt x="182" y="1292"/>
                    </a:lnTo>
                    <a:lnTo>
                      <a:pt x="121" y="1312"/>
                    </a:lnTo>
                    <a:lnTo>
                      <a:pt x="74" y="1346"/>
                    </a:lnTo>
                    <a:lnTo>
                      <a:pt x="54" y="1420"/>
                    </a:lnTo>
                    <a:lnTo>
                      <a:pt x="61" y="1501"/>
                    </a:lnTo>
                    <a:lnTo>
                      <a:pt x="94" y="1541"/>
                    </a:lnTo>
                    <a:lnTo>
                      <a:pt x="135" y="1561"/>
                    </a:lnTo>
                    <a:lnTo>
                      <a:pt x="182" y="1602"/>
                    </a:lnTo>
                    <a:lnTo>
                      <a:pt x="175" y="1635"/>
                    </a:lnTo>
                    <a:lnTo>
                      <a:pt x="148" y="1649"/>
                    </a:lnTo>
                    <a:lnTo>
                      <a:pt x="114" y="1608"/>
                    </a:lnTo>
                  </a:path>
                </a:pathLst>
              </a:custGeom>
              <a:solidFill>
                <a:srgbClr val="F7668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E83F0ECD-8499-48E7-B385-ED27C60F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1453"/>
                <a:ext cx="818" cy="1615"/>
              </a:xfrm>
              <a:custGeom>
                <a:avLst/>
                <a:gdLst>
                  <a:gd name="T0" fmla="*/ 2 w 1090"/>
                  <a:gd name="T1" fmla="*/ 168 h 2068"/>
                  <a:gd name="T2" fmla="*/ 7 w 1090"/>
                  <a:gd name="T3" fmla="*/ 168 h 2068"/>
                  <a:gd name="T4" fmla="*/ 14 w 1090"/>
                  <a:gd name="T5" fmla="*/ 169 h 2068"/>
                  <a:gd name="T6" fmla="*/ 19 w 1090"/>
                  <a:gd name="T7" fmla="*/ 162 h 2068"/>
                  <a:gd name="T8" fmla="*/ 20 w 1090"/>
                  <a:gd name="T9" fmla="*/ 155 h 2068"/>
                  <a:gd name="T10" fmla="*/ 23 w 1090"/>
                  <a:gd name="T11" fmla="*/ 152 h 2068"/>
                  <a:gd name="T12" fmla="*/ 26 w 1090"/>
                  <a:gd name="T13" fmla="*/ 157 h 2068"/>
                  <a:gd name="T14" fmla="*/ 32 w 1090"/>
                  <a:gd name="T15" fmla="*/ 155 h 2068"/>
                  <a:gd name="T16" fmla="*/ 39 w 1090"/>
                  <a:gd name="T17" fmla="*/ 144 h 2068"/>
                  <a:gd name="T18" fmla="*/ 44 w 1090"/>
                  <a:gd name="T19" fmla="*/ 132 h 2068"/>
                  <a:gd name="T20" fmla="*/ 42 w 1090"/>
                  <a:gd name="T21" fmla="*/ 127 h 2068"/>
                  <a:gd name="T22" fmla="*/ 44 w 1090"/>
                  <a:gd name="T23" fmla="*/ 123 h 2068"/>
                  <a:gd name="T24" fmla="*/ 49 w 1090"/>
                  <a:gd name="T25" fmla="*/ 116 h 2068"/>
                  <a:gd name="T26" fmla="*/ 53 w 1090"/>
                  <a:gd name="T27" fmla="*/ 110 h 2068"/>
                  <a:gd name="T28" fmla="*/ 59 w 1090"/>
                  <a:gd name="T29" fmla="*/ 94 h 2068"/>
                  <a:gd name="T30" fmla="*/ 55 w 1090"/>
                  <a:gd name="T31" fmla="*/ 87 h 2068"/>
                  <a:gd name="T32" fmla="*/ 51 w 1090"/>
                  <a:gd name="T33" fmla="*/ 84 h 2068"/>
                  <a:gd name="T34" fmla="*/ 53 w 1090"/>
                  <a:gd name="T35" fmla="*/ 80 h 2068"/>
                  <a:gd name="T36" fmla="*/ 56 w 1090"/>
                  <a:gd name="T37" fmla="*/ 68 h 2068"/>
                  <a:gd name="T38" fmla="*/ 56 w 1090"/>
                  <a:gd name="T39" fmla="*/ 60 h 2068"/>
                  <a:gd name="T40" fmla="*/ 55 w 1090"/>
                  <a:gd name="T41" fmla="*/ 51 h 2068"/>
                  <a:gd name="T42" fmla="*/ 51 w 1090"/>
                  <a:gd name="T43" fmla="*/ 42 h 2068"/>
                  <a:gd name="T44" fmla="*/ 47 w 1090"/>
                  <a:gd name="T45" fmla="*/ 41 h 2068"/>
                  <a:gd name="T46" fmla="*/ 45 w 1090"/>
                  <a:gd name="T47" fmla="*/ 40 h 2068"/>
                  <a:gd name="T48" fmla="*/ 46 w 1090"/>
                  <a:gd name="T49" fmla="*/ 32 h 2068"/>
                  <a:gd name="T50" fmla="*/ 44 w 1090"/>
                  <a:gd name="T51" fmla="*/ 22 h 2068"/>
                  <a:gd name="T52" fmla="*/ 37 w 1090"/>
                  <a:gd name="T53" fmla="*/ 13 h 2068"/>
                  <a:gd name="T54" fmla="*/ 29 w 1090"/>
                  <a:gd name="T55" fmla="*/ 9 h 2068"/>
                  <a:gd name="T56" fmla="*/ 24 w 1090"/>
                  <a:gd name="T57" fmla="*/ 5 h 2068"/>
                  <a:gd name="T58" fmla="*/ 26 w 1090"/>
                  <a:gd name="T59" fmla="*/ 0 h 2068"/>
                  <a:gd name="T60" fmla="*/ 32 w 1090"/>
                  <a:gd name="T61" fmla="*/ 5 h 2068"/>
                  <a:gd name="T62" fmla="*/ 42 w 1090"/>
                  <a:gd name="T63" fmla="*/ 12 h 2068"/>
                  <a:gd name="T64" fmla="*/ 47 w 1090"/>
                  <a:gd name="T65" fmla="*/ 18 h 2068"/>
                  <a:gd name="T66" fmla="*/ 50 w 1090"/>
                  <a:gd name="T67" fmla="*/ 32 h 2068"/>
                  <a:gd name="T68" fmla="*/ 52 w 1090"/>
                  <a:gd name="T69" fmla="*/ 37 h 2068"/>
                  <a:gd name="T70" fmla="*/ 58 w 1090"/>
                  <a:gd name="T71" fmla="*/ 47 h 2068"/>
                  <a:gd name="T72" fmla="*/ 60 w 1090"/>
                  <a:gd name="T73" fmla="*/ 62 h 2068"/>
                  <a:gd name="T74" fmla="*/ 59 w 1090"/>
                  <a:gd name="T75" fmla="*/ 80 h 2068"/>
                  <a:gd name="T76" fmla="*/ 60 w 1090"/>
                  <a:gd name="T77" fmla="*/ 85 h 2068"/>
                  <a:gd name="T78" fmla="*/ 62 w 1090"/>
                  <a:gd name="T79" fmla="*/ 94 h 2068"/>
                  <a:gd name="T80" fmla="*/ 60 w 1090"/>
                  <a:gd name="T81" fmla="*/ 103 h 2068"/>
                  <a:gd name="T82" fmla="*/ 58 w 1090"/>
                  <a:gd name="T83" fmla="*/ 112 h 2068"/>
                  <a:gd name="T84" fmla="*/ 53 w 1090"/>
                  <a:gd name="T85" fmla="*/ 123 h 2068"/>
                  <a:gd name="T86" fmla="*/ 47 w 1090"/>
                  <a:gd name="T87" fmla="*/ 127 h 2068"/>
                  <a:gd name="T88" fmla="*/ 47 w 1090"/>
                  <a:gd name="T89" fmla="*/ 132 h 2068"/>
                  <a:gd name="T90" fmla="*/ 44 w 1090"/>
                  <a:gd name="T91" fmla="*/ 145 h 2068"/>
                  <a:gd name="T92" fmla="*/ 36 w 1090"/>
                  <a:gd name="T93" fmla="*/ 156 h 2068"/>
                  <a:gd name="T94" fmla="*/ 28 w 1090"/>
                  <a:gd name="T95" fmla="*/ 162 h 2068"/>
                  <a:gd name="T96" fmla="*/ 23 w 1090"/>
                  <a:gd name="T97" fmla="*/ 162 h 2068"/>
                  <a:gd name="T98" fmla="*/ 21 w 1090"/>
                  <a:gd name="T99" fmla="*/ 169 h 2068"/>
                  <a:gd name="T100" fmla="*/ 13 w 1090"/>
                  <a:gd name="T101" fmla="*/ 174 h 2068"/>
                  <a:gd name="T102" fmla="*/ 6 w 1090"/>
                  <a:gd name="T103" fmla="*/ 174 h 2068"/>
                  <a:gd name="T104" fmla="*/ 0 w 1090"/>
                  <a:gd name="T105" fmla="*/ 172 h 20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0"/>
                  <a:gd name="T160" fmla="*/ 0 h 2068"/>
                  <a:gd name="T161" fmla="*/ 1090 w 1090"/>
                  <a:gd name="T162" fmla="*/ 2068 h 20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0" h="2068">
                    <a:moveTo>
                      <a:pt x="0" y="2040"/>
                    </a:moveTo>
                    <a:lnTo>
                      <a:pt x="27" y="1986"/>
                    </a:lnTo>
                    <a:lnTo>
                      <a:pt x="68" y="1986"/>
                    </a:lnTo>
                    <a:lnTo>
                      <a:pt x="115" y="1986"/>
                    </a:lnTo>
                    <a:lnTo>
                      <a:pt x="182" y="1993"/>
                    </a:lnTo>
                    <a:lnTo>
                      <a:pt x="242" y="1993"/>
                    </a:lnTo>
                    <a:lnTo>
                      <a:pt x="283" y="1966"/>
                    </a:lnTo>
                    <a:lnTo>
                      <a:pt x="323" y="1926"/>
                    </a:lnTo>
                    <a:lnTo>
                      <a:pt x="336" y="1886"/>
                    </a:lnTo>
                    <a:lnTo>
                      <a:pt x="336" y="1845"/>
                    </a:lnTo>
                    <a:lnTo>
                      <a:pt x="363" y="1791"/>
                    </a:lnTo>
                    <a:lnTo>
                      <a:pt x="397" y="1805"/>
                    </a:lnTo>
                    <a:lnTo>
                      <a:pt x="404" y="1832"/>
                    </a:lnTo>
                    <a:lnTo>
                      <a:pt x="451" y="1859"/>
                    </a:lnTo>
                    <a:lnTo>
                      <a:pt x="505" y="1838"/>
                    </a:lnTo>
                    <a:lnTo>
                      <a:pt x="558" y="1832"/>
                    </a:lnTo>
                    <a:lnTo>
                      <a:pt x="612" y="1785"/>
                    </a:lnTo>
                    <a:lnTo>
                      <a:pt x="690" y="1704"/>
                    </a:lnTo>
                    <a:lnTo>
                      <a:pt x="733" y="1623"/>
                    </a:lnTo>
                    <a:lnTo>
                      <a:pt x="760" y="1563"/>
                    </a:lnTo>
                    <a:lnTo>
                      <a:pt x="760" y="1536"/>
                    </a:lnTo>
                    <a:lnTo>
                      <a:pt x="740" y="1509"/>
                    </a:lnTo>
                    <a:lnTo>
                      <a:pt x="740" y="1475"/>
                    </a:lnTo>
                    <a:lnTo>
                      <a:pt x="760" y="1462"/>
                    </a:lnTo>
                    <a:lnTo>
                      <a:pt x="800" y="1442"/>
                    </a:lnTo>
                    <a:lnTo>
                      <a:pt x="861" y="1381"/>
                    </a:lnTo>
                    <a:lnTo>
                      <a:pt x="908" y="1341"/>
                    </a:lnTo>
                    <a:lnTo>
                      <a:pt x="928" y="1301"/>
                    </a:lnTo>
                    <a:lnTo>
                      <a:pt x="968" y="1220"/>
                    </a:lnTo>
                    <a:lnTo>
                      <a:pt x="1042" y="1119"/>
                    </a:lnTo>
                    <a:lnTo>
                      <a:pt x="1002" y="1045"/>
                    </a:lnTo>
                    <a:lnTo>
                      <a:pt x="962" y="1025"/>
                    </a:lnTo>
                    <a:lnTo>
                      <a:pt x="921" y="1025"/>
                    </a:lnTo>
                    <a:lnTo>
                      <a:pt x="894" y="991"/>
                    </a:lnTo>
                    <a:lnTo>
                      <a:pt x="915" y="965"/>
                    </a:lnTo>
                    <a:lnTo>
                      <a:pt x="942" y="938"/>
                    </a:lnTo>
                    <a:lnTo>
                      <a:pt x="962" y="870"/>
                    </a:lnTo>
                    <a:lnTo>
                      <a:pt x="975" y="810"/>
                    </a:lnTo>
                    <a:lnTo>
                      <a:pt x="968" y="756"/>
                    </a:lnTo>
                    <a:lnTo>
                      <a:pt x="975" y="716"/>
                    </a:lnTo>
                    <a:lnTo>
                      <a:pt x="975" y="655"/>
                    </a:lnTo>
                    <a:lnTo>
                      <a:pt x="962" y="601"/>
                    </a:lnTo>
                    <a:lnTo>
                      <a:pt x="942" y="541"/>
                    </a:lnTo>
                    <a:lnTo>
                      <a:pt x="901" y="501"/>
                    </a:lnTo>
                    <a:lnTo>
                      <a:pt x="861" y="487"/>
                    </a:lnTo>
                    <a:lnTo>
                      <a:pt x="827" y="487"/>
                    </a:lnTo>
                    <a:lnTo>
                      <a:pt x="800" y="494"/>
                    </a:lnTo>
                    <a:lnTo>
                      <a:pt x="787" y="467"/>
                    </a:lnTo>
                    <a:lnTo>
                      <a:pt x="794" y="427"/>
                    </a:lnTo>
                    <a:lnTo>
                      <a:pt x="807" y="373"/>
                    </a:lnTo>
                    <a:lnTo>
                      <a:pt x="794" y="319"/>
                    </a:lnTo>
                    <a:lnTo>
                      <a:pt x="767" y="259"/>
                    </a:lnTo>
                    <a:lnTo>
                      <a:pt x="690" y="198"/>
                    </a:lnTo>
                    <a:lnTo>
                      <a:pt x="639" y="158"/>
                    </a:lnTo>
                    <a:lnTo>
                      <a:pt x="565" y="124"/>
                    </a:lnTo>
                    <a:lnTo>
                      <a:pt x="511" y="111"/>
                    </a:lnTo>
                    <a:lnTo>
                      <a:pt x="444" y="117"/>
                    </a:lnTo>
                    <a:lnTo>
                      <a:pt x="424" y="59"/>
                    </a:lnTo>
                    <a:lnTo>
                      <a:pt x="408" y="8"/>
                    </a:lnTo>
                    <a:lnTo>
                      <a:pt x="464" y="0"/>
                    </a:lnTo>
                    <a:lnTo>
                      <a:pt x="471" y="50"/>
                    </a:lnTo>
                    <a:lnTo>
                      <a:pt x="552" y="64"/>
                    </a:lnTo>
                    <a:lnTo>
                      <a:pt x="626" y="70"/>
                    </a:lnTo>
                    <a:lnTo>
                      <a:pt x="740" y="151"/>
                    </a:lnTo>
                    <a:lnTo>
                      <a:pt x="787" y="185"/>
                    </a:lnTo>
                    <a:lnTo>
                      <a:pt x="827" y="212"/>
                    </a:lnTo>
                    <a:lnTo>
                      <a:pt x="868" y="319"/>
                    </a:lnTo>
                    <a:lnTo>
                      <a:pt x="874" y="380"/>
                    </a:lnTo>
                    <a:lnTo>
                      <a:pt x="861" y="413"/>
                    </a:lnTo>
                    <a:lnTo>
                      <a:pt x="915" y="440"/>
                    </a:lnTo>
                    <a:lnTo>
                      <a:pt x="962" y="487"/>
                    </a:lnTo>
                    <a:lnTo>
                      <a:pt x="1015" y="554"/>
                    </a:lnTo>
                    <a:lnTo>
                      <a:pt x="1036" y="628"/>
                    </a:lnTo>
                    <a:lnTo>
                      <a:pt x="1056" y="736"/>
                    </a:lnTo>
                    <a:lnTo>
                      <a:pt x="1049" y="837"/>
                    </a:lnTo>
                    <a:lnTo>
                      <a:pt x="1042" y="931"/>
                    </a:lnTo>
                    <a:lnTo>
                      <a:pt x="1015" y="971"/>
                    </a:lnTo>
                    <a:lnTo>
                      <a:pt x="1056" y="1005"/>
                    </a:lnTo>
                    <a:lnTo>
                      <a:pt x="1089" y="1065"/>
                    </a:lnTo>
                    <a:lnTo>
                      <a:pt x="1089" y="1119"/>
                    </a:lnTo>
                    <a:lnTo>
                      <a:pt x="1089" y="1166"/>
                    </a:lnTo>
                    <a:lnTo>
                      <a:pt x="1063" y="1220"/>
                    </a:lnTo>
                    <a:lnTo>
                      <a:pt x="1042" y="1280"/>
                    </a:lnTo>
                    <a:lnTo>
                      <a:pt x="1015" y="1328"/>
                    </a:lnTo>
                    <a:lnTo>
                      <a:pt x="968" y="1408"/>
                    </a:lnTo>
                    <a:lnTo>
                      <a:pt x="928" y="1449"/>
                    </a:lnTo>
                    <a:lnTo>
                      <a:pt x="894" y="1482"/>
                    </a:lnTo>
                    <a:lnTo>
                      <a:pt x="834" y="1496"/>
                    </a:lnTo>
                    <a:lnTo>
                      <a:pt x="821" y="1509"/>
                    </a:lnTo>
                    <a:lnTo>
                      <a:pt x="834" y="1563"/>
                    </a:lnTo>
                    <a:lnTo>
                      <a:pt x="814" y="1637"/>
                    </a:lnTo>
                    <a:lnTo>
                      <a:pt x="767" y="1717"/>
                    </a:lnTo>
                    <a:lnTo>
                      <a:pt x="690" y="1791"/>
                    </a:lnTo>
                    <a:lnTo>
                      <a:pt x="632" y="1852"/>
                    </a:lnTo>
                    <a:lnTo>
                      <a:pt x="565" y="1912"/>
                    </a:lnTo>
                    <a:lnTo>
                      <a:pt x="484" y="1919"/>
                    </a:lnTo>
                    <a:lnTo>
                      <a:pt x="410" y="1933"/>
                    </a:lnTo>
                    <a:lnTo>
                      <a:pt x="390" y="1919"/>
                    </a:lnTo>
                    <a:lnTo>
                      <a:pt x="370" y="1953"/>
                    </a:lnTo>
                    <a:lnTo>
                      <a:pt x="363" y="1993"/>
                    </a:lnTo>
                    <a:lnTo>
                      <a:pt x="330" y="2033"/>
                    </a:lnTo>
                    <a:lnTo>
                      <a:pt x="229" y="2067"/>
                    </a:lnTo>
                    <a:lnTo>
                      <a:pt x="162" y="2060"/>
                    </a:lnTo>
                    <a:lnTo>
                      <a:pt x="101" y="2060"/>
                    </a:lnTo>
                    <a:lnTo>
                      <a:pt x="47" y="2054"/>
                    </a:lnTo>
                    <a:lnTo>
                      <a:pt x="0" y="2040"/>
                    </a:lnTo>
                  </a:path>
                </a:pathLst>
              </a:custGeom>
              <a:solidFill>
                <a:srgbClr val="F7668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A03A54B9-2B1E-45E9-B332-C749D6946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543"/>
                <a:ext cx="354" cy="431"/>
              </a:xfrm>
              <a:custGeom>
                <a:avLst/>
                <a:gdLst>
                  <a:gd name="T0" fmla="*/ 23 w 471"/>
                  <a:gd name="T1" fmla="*/ 41 h 552"/>
                  <a:gd name="T2" fmla="*/ 19 w 471"/>
                  <a:gd name="T3" fmla="*/ 47 h 552"/>
                  <a:gd name="T4" fmla="*/ 13 w 471"/>
                  <a:gd name="T5" fmla="*/ 47 h 552"/>
                  <a:gd name="T6" fmla="*/ 6 w 471"/>
                  <a:gd name="T7" fmla="*/ 44 h 552"/>
                  <a:gd name="T8" fmla="*/ 3 w 471"/>
                  <a:gd name="T9" fmla="*/ 39 h 552"/>
                  <a:gd name="T10" fmla="*/ 2 w 471"/>
                  <a:gd name="T11" fmla="*/ 34 h 552"/>
                  <a:gd name="T12" fmla="*/ 0 w 471"/>
                  <a:gd name="T13" fmla="*/ 27 h 552"/>
                  <a:gd name="T14" fmla="*/ 4 w 471"/>
                  <a:gd name="T15" fmla="*/ 23 h 552"/>
                  <a:gd name="T16" fmla="*/ 8 w 471"/>
                  <a:gd name="T17" fmla="*/ 20 h 552"/>
                  <a:gd name="T18" fmla="*/ 10 w 471"/>
                  <a:gd name="T19" fmla="*/ 14 h 552"/>
                  <a:gd name="T20" fmla="*/ 7 w 471"/>
                  <a:gd name="T21" fmla="*/ 9 h 552"/>
                  <a:gd name="T22" fmla="*/ 8 w 471"/>
                  <a:gd name="T23" fmla="*/ 3 h 552"/>
                  <a:gd name="T24" fmla="*/ 13 w 471"/>
                  <a:gd name="T25" fmla="*/ 0 h 552"/>
                  <a:gd name="T26" fmla="*/ 18 w 471"/>
                  <a:gd name="T27" fmla="*/ 2 h 552"/>
                  <a:gd name="T28" fmla="*/ 24 w 471"/>
                  <a:gd name="T29" fmla="*/ 5 h 552"/>
                  <a:gd name="T30" fmla="*/ 27 w 471"/>
                  <a:gd name="T31" fmla="*/ 16 h 552"/>
                  <a:gd name="T32" fmla="*/ 26 w 471"/>
                  <a:gd name="T33" fmla="*/ 27 h 552"/>
                  <a:gd name="T34" fmla="*/ 23 w 471"/>
                  <a:gd name="T35" fmla="*/ 30 h 552"/>
                  <a:gd name="T36" fmla="*/ 22 w 471"/>
                  <a:gd name="T37" fmla="*/ 36 h 552"/>
                  <a:gd name="T38" fmla="*/ 23 w 471"/>
                  <a:gd name="T39" fmla="*/ 41 h 5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1"/>
                  <a:gd name="T61" fmla="*/ 0 h 552"/>
                  <a:gd name="T62" fmla="*/ 471 w 471"/>
                  <a:gd name="T63" fmla="*/ 552 h 5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1" h="552">
                    <a:moveTo>
                      <a:pt x="389" y="491"/>
                    </a:moveTo>
                    <a:lnTo>
                      <a:pt x="329" y="551"/>
                    </a:lnTo>
                    <a:lnTo>
                      <a:pt x="208" y="551"/>
                    </a:lnTo>
                    <a:lnTo>
                      <a:pt x="107" y="524"/>
                    </a:lnTo>
                    <a:lnTo>
                      <a:pt x="47" y="464"/>
                    </a:lnTo>
                    <a:lnTo>
                      <a:pt x="13" y="403"/>
                    </a:lnTo>
                    <a:lnTo>
                      <a:pt x="0" y="322"/>
                    </a:lnTo>
                    <a:lnTo>
                      <a:pt x="53" y="269"/>
                    </a:lnTo>
                    <a:lnTo>
                      <a:pt x="147" y="235"/>
                    </a:lnTo>
                    <a:lnTo>
                      <a:pt x="161" y="161"/>
                    </a:lnTo>
                    <a:lnTo>
                      <a:pt x="114" y="121"/>
                    </a:lnTo>
                    <a:lnTo>
                      <a:pt x="147" y="40"/>
                    </a:lnTo>
                    <a:lnTo>
                      <a:pt x="221" y="0"/>
                    </a:lnTo>
                    <a:lnTo>
                      <a:pt x="315" y="13"/>
                    </a:lnTo>
                    <a:lnTo>
                      <a:pt x="423" y="67"/>
                    </a:lnTo>
                    <a:lnTo>
                      <a:pt x="470" y="188"/>
                    </a:lnTo>
                    <a:lnTo>
                      <a:pt x="457" y="322"/>
                    </a:lnTo>
                    <a:lnTo>
                      <a:pt x="389" y="363"/>
                    </a:lnTo>
                    <a:lnTo>
                      <a:pt x="369" y="423"/>
                    </a:lnTo>
                    <a:lnTo>
                      <a:pt x="389" y="491"/>
                    </a:lnTo>
                  </a:path>
                </a:pathLst>
              </a:custGeom>
              <a:solidFill>
                <a:srgbClr val="714400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5E07C2D4-8A98-4521-8400-4F3F2DFE3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207"/>
                <a:ext cx="444" cy="630"/>
              </a:xfrm>
              <a:custGeom>
                <a:avLst/>
                <a:gdLst>
                  <a:gd name="T0" fmla="*/ 12 w 592"/>
                  <a:gd name="T1" fmla="*/ 62 h 807"/>
                  <a:gd name="T2" fmla="*/ 7 w 592"/>
                  <a:gd name="T3" fmla="*/ 67 h 807"/>
                  <a:gd name="T4" fmla="*/ 4 w 592"/>
                  <a:gd name="T5" fmla="*/ 68 h 807"/>
                  <a:gd name="T6" fmla="*/ 2 w 592"/>
                  <a:gd name="T7" fmla="*/ 62 h 807"/>
                  <a:gd name="T8" fmla="*/ 2 w 592"/>
                  <a:gd name="T9" fmla="*/ 56 h 807"/>
                  <a:gd name="T10" fmla="*/ 2 w 592"/>
                  <a:gd name="T11" fmla="*/ 47 h 807"/>
                  <a:gd name="T12" fmla="*/ 0 w 592"/>
                  <a:gd name="T13" fmla="*/ 41 h 807"/>
                  <a:gd name="T14" fmla="*/ 2 w 592"/>
                  <a:gd name="T15" fmla="*/ 34 h 807"/>
                  <a:gd name="T16" fmla="*/ 2 w 592"/>
                  <a:gd name="T17" fmla="*/ 32 h 807"/>
                  <a:gd name="T18" fmla="*/ 2 w 592"/>
                  <a:gd name="T19" fmla="*/ 27 h 807"/>
                  <a:gd name="T20" fmla="*/ 5 w 592"/>
                  <a:gd name="T21" fmla="*/ 21 h 807"/>
                  <a:gd name="T22" fmla="*/ 6 w 592"/>
                  <a:gd name="T23" fmla="*/ 16 h 807"/>
                  <a:gd name="T24" fmla="*/ 10 w 592"/>
                  <a:gd name="T25" fmla="*/ 9 h 807"/>
                  <a:gd name="T26" fmla="*/ 12 w 592"/>
                  <a:gd name="T27" fmla="*/ 5 h 807"/>
                  <a:gd name="T28" fmla="*/ 14 w 592"/>
                  <a:gd name="T29" fmla="*/ 2 h 807"/>
                  <a:gd name="T30" fmla="*/ 21 w 592"/>
                  <a:gd name="T31" fmla="*/ 0 h 807"/>
                  <a:gd name="T32" fmla="*/ 24 w 592"/>
                  <a:gd name="T33" fmla="*/ 3 h 807"/>
                  <a:gd name="T34" fmla="*/ 27 w 592"/>
                  <a:gd name="T35" fmla="*/ 5 h 807"/>
                  <a:gd name="T36" fmla="*/ 30 w 592"/>
                  <a:gd name="T37" fmla="*/ 9 h 807"/>
                  <a:gd name="T38" fmla="*/ 32 w 592"/>
                  <a:gd name="T39" fmla="*/ 11 h 807"/>
                  <a:gd name="T40" fmla="*/ 33 w 592"/>
                  <a:gd name="T41" fmla="*/ 14 h 807"/>
                  <a:gd name="T42" fmla="*/ 31 w 592"/>
                  <a:gd name="T43" fmla="*/ 17 h 807"/>
                  <a:gd name="T44" fmla="*/ 28 w 592"/>
                  <a:gd name="T45" fmla="*/ 23 h 807"/>
                  <a:gd name="T46" fmla="*/ 27 w 592"/>
                  <a:gd name="T47" fmla="*/ 29 h 807"/>
                  <a:gd name="T48" fmla="*/ 24 w 592"/>
                  <a:gd name="T49" fmla="*/ 34 h 807"/>
                  <a:gd name="T50" fmla="*/ 22 w 592"/>
                  <a:gd name="T51" fmla="*/ 37 h 807"/>
                  <a:gd name="T52" fmla="*/ 15 w 592"/>
                  <a:gd name="T53" fmla="*/ 36 h 807"/>
                  <a:gd name="T54" fmla="*/ 12 w 592"/>
                  <a:gd name="T55" fmla="*/ 34 h 807"/>
                  <a:gd name="T56" fmla="*/ 10 w 592"/>
                  <a:gd name="T57" fmla="*/ 39 h 807"/>
                  <a:gd name="T58" fmla="*/ 12 w 592"/>
                  <a:gd name="T59" fmla="*/ 42 h 807"/>
                  <a:gd name="T60" fmla="*/ 17 w 592"/>
                  <a:gd name="T61" fmla="*/ 47 h 807"/>
                  <a:gd name="T62" fmla="*/ 17 w 592"/>
                  <a:gd name="T63" fmla="*/ 54 h 807"/>
                  <a:gd name="T64" fmla="*/ 15 w 592"/>
                  <a:gd name="T65" fmla="*/ 60 h 807"/>
                  <a:gd name="T66" fmla="*/ 12 w 592"/>
                  <a:gd name="T67" fmla="*/ 62 h 8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2"/>
                  <a:gd name="T103" fmla="*/ 0 h 807"/>
                  <a:gd name="T104" fmla="*/ 592 w 592"/>
                  <a:gd name="T105" fmla="*/ 807 h 8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2" h="807">
                    <a:moveTo>
                      <a:pt x="228" y="739"/>
                    </a:moveTo>
                    <a:lnTo>
                      <a:pt x="148" y="793"/>
                    </a:lnTo>
                    <a:lnTo>
                      <a:pt x="67" y="806"/>
                    </a:lnTo>
                    <a:lnTo>
                      <a:pt x="33" y="739"/>
                    </a:lnTo>
                    <a:lnTo>
                      <a:pt x="33" y="665"/>
                    </a:lnTo>
                    <a:lnTo>
                      <a:pt x="20" y="564"/>
                    </a:lnTo>
                    <a:lnTo>
                      <a:pt x="0" y="490"/>
                    </a:lnTo>
                    <a:lnTo>
                      <a:pt x="47" y="410"/>
                    </a:lnTo>
                    <a:lnTo>
                      <a:pt x="47" y="369"/>
                    </a:lnTo>
                    <a:lnTo>
                      <a:pt x="47" y="309"/>
                    </a:lnTo>
                    <a:lnTo>
                      <a:pt x="87" y="255"/>
                    </a:lnTo>
                    <a:lnTo>
                      <a:pt x="114" y="194"/>
                    </a:lnTo>
                    <a:lnTo>
                      <a:pt x="175" y="114"/>
                    </a:lnTo>
                    <a:lnTo>
                      <a:pt x="208" y="60"/>
                    </a:lnTo>
                    <a:lnTo>
                      <a:pt x="262" y="20"/>
                    </a:lnTo>
                    <a:lnTo>
                      <a:pt x="370" y="0"/>
                    </a:lnTo>
                    <a:lnTo>
                      <a:pt x="437" y="40"/>
                    </a:lnTo>
                    <a:lnTo>
                      <a:pt x="484" y="67"/>
                    </a:lnTo>
                    <a:lnTo>
                      <a:pt x="538" y="107"/>
                    </a:lnTo>
                    <a:lnTo>
                      <a:pt x="578" y="127"/>
                    </a:lnTo>
                    <a:lnTo>
                      <a:pt x="591" y="161"/>
                    </a:lnTo>
                    <a:lnTo>
                      <a:pt x="558" y="201"/>
                    </a:lnTo>
                    <a:lnTo>
                      <a:pt x="511" y="275"/>
                    </a:lnTo>
                    <a:lnTo>
                      <a:pt x="484" y="342"/>
                    </a:lnTo>
                    <a:lnTo>
                      <a:pt x="430" y="396"/>
                    </a:lnTo>
                    <a:lnTo>
                      <a:pt x="396" y="430"/>
                    </a:lnTo>
                    <a:lnTo>
                      <a:pt x="269" y="423"/>
                    </a:lnTo>
                    <a:lnTo>
                      <a:pt x="222" y="416"/>
                    </a:lnTo>
                    <a:lnTo>
                      <a:pt x="195" y="463"/>
                    </a:lnTo>
                    <a:lnTo>
                      <a:pt x="228" y="504"/>
                    </a:lnTo>
                    <a:lnTo>
                      <a:pt x="313" y="551"/>
                    </a:lnTo>
                    <a:lnTo>
                      <a:pt x="313" y="645"/>
                    </a:lnTo>
                    <a:lnTo>
                      <a:pt x="269" y="705"/>
                    </a:lnTo>
                    <a:lnTo>
                      <a:pt x="228" y="739"/>
                    </a:lnTo>
                  </a:path>
                </a:pathLst>
              </a:custGeom>
              <a:solidFill>
                <a:srgbClr val="714400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69ED701E-05BD-425C-BE7F-64EDA241C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1828"/>
                <a:ext cx="349" cy="342"/>
              </a:xfrm>
              <a:custGeom>
                <a:avLst/>
                <a:gdLst>
                  <a:gd name="T0" fmla="*/ 22 w 465"/>
                  <a:gd name="T1" fmla="*/ 37 h 438"/>
                  <a:gd name="T2" fmla="*/ 17 w 465"/>
                  <a:gd name="T3" fmla="*/ 37 h 438"/>
                  <a:gd name="T4" fmla="*/ 14 w 465"/>
                  <a:gd name="T5" fmla="*/ 34 h 438"/>
                  <a:gd name="T6" fmla="*/ 11 w 465"/>
                  <a:gd name="T7" fmla="*/ 28 h 438"/>
                  <a:gd name="T8" fmla="*/ 8 w 465"/>
                  <a:gd name="T9" fmla="*/ 27 h 438"/>
                  <a:gd name="T10" fmla="*/ 5 w 465"/>
                  <a:gd name="T11" fmla="*/ 23 h 438"/>
                  <a:gd name="T12" fmla="*/ 2 w 465"/>
                  <a:gd name="T13" fmla="*/ 14 h 438"/>
                  <a:gd name="T14" fmla="*/ 0 w 465"/>
                  <a:gd name="T15" fmla="*/ 9 h 438"/>
                  <a:gd name="T16" fmla="*/ 2 w 465"/>
                  <a:gd name="T17" fmla="*/ 5 h 438"/>
                  <a:gd name="T18" fmla="*/ 6 w 465"/>
                  <a:gd name="T19" fmla="*/ 0 h 438"/>
                  <a:gd name="T20" fmla="*/ 11 w 465"/>
                  <a:gd name="T21" fmla="*/ 2 h 438"/>
                  <a:gd name="T22" fmla="*/ 15 w 465"/>
                  <a:gd name="T23" fmla="*/ 2 h 438"/>
                  <a:gd name="T24" fmla="*/ 18 w 465"/>
                  <a:gd name="T25" fmla="*/ 3 h 438"/>
                  <a:gd name="T26" fmla="*/ 22 w 465"/>
                  <a:gd name="T27" fmla="*/ 5 h 438"/>
                  <a:gd name="T28" fmla="*/ 25 w 465"/>
                  <a:gd name="T29" fmla="*/ 7 h 438"/>
                  <a:gd name="T30" fmla="*/ 26 w 465"/>
                  <a:gd name="T31" fmla="*/ 14 h 438"/>
                  <a:gd name="T32" fmla="*/ 26 w 465"/>
                  <a:gd name="T33" fmla="*/ 23 h 438"/>
                  <a:gd name="T34" fmla="*/ 26 w 465"/>
                  <a:gd name="T35" fmla="*/ 29 h 438"/>
                  <a:gd name="T36" fmla="*/ 24 w 465"/>
                  <a:gd name="T37" fmla="*/ 34 h 438"/>
                  <a:gd name="T38" fmla="*/ 22 w 465"/>
                  <a:gd name="T39" fmla="*/ 37 h 4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5"/>
                  <a:gd name="T61" fmla="*/ 0 h 438"/>
                  <a:gd name="T62" fmla="*/ 465 w 465"/>
                  <a:gd name="T63" fmla="*/ 438 h 4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5" h="438">
                    <a:moveTo>
                      <a:pt x="370" y="437"/>
                    </a:moveTo>
                    <a:lnTo>
                      <a:pt x="303" y="437"/>
                    </a:lnTo>
                    <a:lnTo>
                      <a:pt x="249" y="397"/>
                    </a:lnTo>
                    <a:lnTo>
                      <a:pt x="195" y="330"/>
                    </a:lnTo>
                    <a:lnTo>
                      <a:pt x="128" y="310"/>
                    </a:lnTo>
                    <a:lnTo>
                      <a:pt x="74" y="263"/>
                    </a:lnTo>
                    <a:lnTo>
                      <a:pt x="20" y="169"/>
                    </a:lnTo>
                    <a:lnTo>
                      <a:pt x="0" y="108"/>
                    </a:lnTo>
                    <a:lnTo>
                      <a:pt x="14" y="68"/>
                    </a:lnTo>
                    <a:lnTo>
                      <a:pt x="101" y="0"/>
                    </a:lnTo>
                    <a:lnTo>
                      <a:pt x="188" y="21"/>
                    </a:lnTo>
                    <a:lnTo>
                      <a:pt x="262" y="7"/>
                    </a:lnTo>
                    <a:lnTo>
                      <a:pt x="316" y="41"/>
                    </a:lnTo>
                    <a:lnTo>
                      <a:pt x="377" y="61"/>
                    </a:lnTo>
                    <a:lnTo>
                      <a:pt x="430" y="81"/>
                    </a:lnTo>
                    <a:lnTo>
                      <a:pt x="457" y="169"/>
                    </a:lnTo>
                    <a:lnTo>
                      <a:pt x="464" y="263"/>
                    </a:lnTo>
                    <a:lnTo>
                      <a:pt x="457" y="350"/>
                    </a:lnTo>
                    <a:lnTo>
                      <a:pt x="424" y="397"/>
                    </a:lnTo>
                    <a:lnTo>
                      <a:pt x="370" y="437"/>
                    </a:lnTo>
                  </a:path>
                </a:pathLst>
              </a:custGeom>
              <a:solidFill>
                <a:srgbClr val="714400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93A7401E-EC2E-4C39-959F-8D76BCC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98"/>
                <a:ext cx="202" cy="210"/>
              </a:xfrm>
              <a:custGeom>
                <a:avLst/>
                <a:gdLst>
                  <a:gd name="T0" fmla="*/ 13 w 270"/>
                  <a:gd name="T1" fmla="*/ 19 h 270"/>
                  <a:gd name="T2" fmla="*/ 10 w 270"/>
                  <a:gd name="T3" fmla="*/ 23 h 270"/>
                  <a:gd name="T4" fmla="*/ 5 w 270"/>
                  <a:gd name="T5" fmla="*/ 20 h 270"/>
                  <a:gd name="T6" fmla="*/ 2 w 270"/>
                  <a:gd name="T7" fmla="*/ 17 h 270"/>
                  <a:gd name="T8" fmla="*/ 1 w 270"/>
                  <a:gd name="T9" fmla="*/ 12 h 270"/>
                  <a:gd name="T10" fmla="*/ 0 w 270"/>
                  <a:gd name="T11" fmla="*/ 7 h 270"/>
                  <a:gd name="T12" fmla="*/ 1 w 270"/>
                  <a:gd name="T13" fmla="*/ 2 h 270"/>
                  <a:gd name="T14" fmla="*/ 4 w 270"/>
                  <a:gd name="T15" fmla="*/ 0 h 270"/>
                  <a:gd name="T16" fmla="*/ 9 w 270"/>
                  <a:gd name="T17" fmla="*/ 2 h 270"/>
                  <a:gd name="T18" fmla="*/ 12 w 270"/>
                  <a:gd name="T19" fmla="*/ 7 h 270"/>
                  <a:gd name="T20" fmla="*/ 14 w 270"/>
                  <a:gd name="T21" fmla="*/ 15 h 270"/>
                  <a:gd name="T22" fmla="*/ 13 w 270"/>
                  <a:gd name="T23" fmla="*/ 19 h 2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0"/>
                  <a:gd name="T37" fmla="*/ 0 h 270"/>
                  <a:gd name="T38" fmla="*/ 270 w 270"/>
                  <a:gd name="T39" fmla="*/ 270 h 2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0" h="270">
                    <a:moveTo>
                      <a:pt x="249" y="228"/>
                    </a:moveTo>
                    <a:lnTo>
                      <a:pt x="181" y="269"/>
                    </a:lnTo>
                    <a:lnTo>
                      <a:pt x="101" y="248"/>
                    </a:lnTo>
                    <a:lnTo>
                      <a:pt x="40" y="208"/>
                    </a:lnTo>
                    <a:lnTo>
                      <a:pt x="20" y="161"/>
                    </a:lnTo>
                    <a:lnTo>
                      <a:pt x="0" y="80"/>
                    </a:lnTo>
                    <a:lnTo>
                      <a:pt x="13" y="27"/>
                    </a:lnTo>
                    <a:lnTo>
                      <a:pt x="74" y="0"/>
                    </a:lnTo>
                    <a:lnTo>
                      <a:pt x="155" y="33"/>
                    </a:lnTo>
                    <a:lnTo>
                      <a:pt x="222" y="87"/>
                    </a:lnTo>
                    <a:lnTo>
                      <a:pt x="269" y="181"/>
                    </a:lnTo>
                    <a:lnTo>
                      <a:pt x="249" y="228"/>
                    </a:lnTo>
                  </a:path>
                </a:pathLst>
              </a:custGeom>
              <a:solidFill>
                <a:srgbClr val="714400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C2CC9BD9-514C-44DE-8EFC-9FD8D781D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1540"/>
                <a:ext cx="197" cy="252"/>
              </a:xfrm>
              <a:custGeom>
                <a:avLst/>
                <a:gdLst>
                  <a:gd name="T0" fmla="*/ 13 w 263"/>
                  <a:gd name="T1" fmla="*/ 20 h 323"/>
                  <a:gd name="T2" fmla="*/ 10 w 263"/>
                  <a:gd name="T3" fmla="*/ 23 h 323"/>
                  <a:gd name="T4" fmla="*/ 7 w 263"/>
                  <a:gd name="T5" fmla="*/ 27 h 323"/>
                  <a:gd name="T6" fmla="*/ 3 w 263"/>
                  <a:gd name="T7" fmla="*/ 27 h 323"/>
                  <a:gd name="T8" fmla="*/ 1 w 263"/>
                  <a:gd name="T9" fmla="*/ 24 h 323"/>
                  <a:gd name="T10" fmla="*/ 0 w 263"/>
                  <a:gd name="T11" fmla="*/ 16 h 323"/>
                  <a:gd name="T12" fmla="*/ 0 w 263"/>
                  <a:gd name="T13" fmla="*/ 11 h 323"/>
                  <a:gd name="T14" fmla="*/ 3 w 263"/>
                  <a:gd name="T15" fmla="*/ 2 h 323"/>
                  <a:gd name="T16" fmla="*/ 7 w 263"/>
                  <a:gd name="T17" fmla="*/ 0 h 323"/>
                  <a:gd name="T18" fmla="*/ 12 w 263"/>
                  <a:gd name="T19" fmla="*/ 2 h 323"/>
                  <a:gd name="T20" fmla="*/ 13 w 263"/>
                  <a:gd name="T21" fmla="*/ 5 h 323"/>
                  <a:gd name="T22" fmla="*/ 14 w 263"/>
                  <a:gd name="T23" fmla="*/ 12 h 323"/>
                  <a:gd name="T24" fmla="*/ 13 w 263"/>
                  <a:gd name="T25" fmla="*/ 20 h 3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3"/>
                  <a:gd name="T40" fmla="*/ 0 h 323"/>
                  <a:gd name="T41" fmla="*/ 263 w 263"/>
                  <a:gd name="T42" fmla="*/ 323 h 3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3" h="323">
                    <a:moveTo>
                      <a:pt x="242" y="235"/>
                    </a:moveTo>
                    <a:lnTo>
                      <a:pt x="188" y="282"/>
                    </a:lnTo>
                    <a:lnTo>
                      <a:pt x="127" y="316"/>
                    </a:lnTo>
                    <a:lnTo>
                      <a:pt x="60" y="322"/>
                    </a:lnTo>
                    <a:lnTo>
                      <a:pt x="13" y="289"/>
                    </a:lnTo>
                    <a:lnTo>
                      <a:pt x="0" y="201"/>
                    </a:lnTo>
                    <a:lnTo>
                      <a:pt x="0" y="127"/>
                    </a:lnTo>
                    <a:lnTo>
                      <a:pt x="53" y="27"/>
                    </a:lnTo>
                    <a:lnTo>
                      <a:pt x="141" y="0"/>
                    </a:lnTo>
                    <a:lnTo>
                      <a:pt x="208" y="6"/>
                    </a:lnTo>
                    <a:lnTo>
                      <a:pt x="235" y="60"/>
                    </a:lnTo>
                    <a:lnTo>
                      <a:pt x="262" y="148"/>
                    </a:lnTo>
                    <a:lnTo>
                      <a:pt x="242" y="235"/>
                    </a:lnTo>
                  </a:path>
                </a:pathLst>
              </a:custGeom>
              <a:solidFill>
                <a:srgbClr val="714400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13DD01B1-47DF-43D7-A44B-D474B48D47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77558">
              <a:off x="2560" y="2245"/>
              <a:ext cx="96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AU" altLang="pt-B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7895BD4F-3B10-4251-9C34-53E105EF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2285"/>
              <a:ext cx="66" cy="6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AU" altLang="pt-BR" sz="2400">
                <a:ea typeface="ＭＳ Ｐゴシック" panose="020B0600070205080204" pitchFamily="34" charset="-128"/>
              </a:endParaRPr>
            </a:p>
          </p:txBody>
        </p: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3B7817FE-66A7-491B-9D18-52006C9D0E6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50" y="2242"/>
              <a:ext cx="96" cy="192"/>
              <a:chOff x="716" y="1385"/>
              <a:chExt cx="96" cy="192"/>
            </a:xfrm>
          </p:grpSpPr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id="{3AADB169-B026-4A59-B821-9D90FA82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77558">
                <a:off x="716" y="1385"/>
                <a:ext cx="96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id="{F37A3A0E-7FF7-4B3A-82DD-332A543EE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1430"/>
                <a:ext cx="66" cy="62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B65301D3-4822-4456-A78F-55984EF6E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6" y="1927"/>
              <a:ext cx="387" cy="112"/>
              <a:chOff x="4537" y="2162"/>
              <a:chExt cx="387" cy="112"/>
            </a:xfrm>
          </p:grpSpPr>
          <p:grpSp>
            <p:nvGrpSpPr>
              <p:cNvPr id="22" name="Group 20">
                <a:extLst>
                  <a:ext uri="{FF2B5EF4-FFF2-40B4-BE49-F238E27FC236}">
                    <a16:creationId xmlns:a16="http://schemas.microsoft.com/office/drawing/2014/main" id="{41BBAFBE-A272-42CB-8237-25CE0E282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2" y="2164"/>
                <a:ext cx="192" cy="110"/>
                <a:chOff x="4732" y="2164"/>
                <a:chExt cx="192" cy="110"/>
              </a:xfrm>
            </p:grpSpPr>
            <p:sp>
              <p:nvSpPr>
                <p:cNvPr id="25" name="Oval 21">
                  <a:extLst>
                    <a:ext uri="{FF2B5EF4-FFF2-40B4-BE49-F238E27FC236}">
                      <a16:creationId xmlns:a16="http://schemas.microsoft.com/office/drawing/2014/main" id="{6EF9A6CD-0BDF-4DC9-8618-B8C26146A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4123102" flipH="1">
                  <a:off x="4780" y="2116"/>
                  <a:ext cx="96" cy="19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AU" altLang="pt-BR" sz="2400"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" name="Oval 22">
                  <a:extLst>
                    <a:ext uri="{FF2B5EF4-FFF2-40B4-BE49-F238E27FC236}">
                      <a16:creationId xmlns:a16="http://schemas.microsoft.com/office/drawing/2014/main" id="{BA819531-EA14-49F6-924F-9789D61B8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749" y="2212"/>
                  <a:ext cx="66" cy="62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AU" altLang="pt-BR" sz="2400"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3" name="Oval 23">
                <a:extLst>
                  <a:ext uri="{FF2B5EF4-FFF2-40B4-BE49-F238E27FC236}">
                    <a16:creationId xmlns:a16="http://schemas.microsoft.com/office/drawing/2014/main" id="{706EF2C0-C02C-44E6-8F29-8A4567ED3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76898">
                <a:off x="4585" y="2114"/>
                <a:ext cx="96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4" name="Oval 24">
                <a:extLst>
                  <a:ext uri="{FF2B5EF4-FFF2-40B4-BE49-F238E27FC236}">
                    <a16:creationId xmlns:a16="http://schemas.microsoft.com/office/drawing/2014/main" id="{CAAE3691-2743-4C14-9A74-0366DA91C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193"/>
                <a:ext cx="66" cy="62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029C5D5A-0E2C-42FD-BAAA-C151B40F5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070"/>
              <a:ext cx="192" cy="96"/>
              <a:chOff x="961" y="1477"/>
              <a:chExt cx="192" cy="96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47BF8B84-6FFD-470C-A76F-33139E31D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94193" flipH="1">
                <a:off x="1009" y="1429"/>
                <a:ext cx="96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AU" altLang="pt-BR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Line 27">
                <a:extLst>
                  <a:ext uri="{FF2B5EF4-FFF2-40B4-BE49-F238E27FC236}">
                    <a16:creationId xmlns:a16="http://schemas.microsoft.com/office/drawing/2014/main" id="{BC5EF728-8140-4E61-9F7B-A6A7CD2C6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1526"/>
                <a:ext cx="1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5" name="Group 28">
                <a:extLst>
                  <a:ext uri="{FF2B5EF4-FFF2-40B4-BE49-F238E27FC236}">
                    <a16:creationId xmlns:a16="http://schemas.microsoft.com/office/drawing/2014/main" id="{C50491DA-8DAE-415C-8569-CF807A87E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6" y="1480"/>
                <a:ext cx="35" cy="93"/>
                <a:chOff x="992" y="1480"/>
                <a:chExt cx="35" cy="93"/>
              </a:xfrm>
            </p:grpSpPr>
            <p:sp>
              <p:nvSpPr>
                <p:cNvPr id="20" name="Line 29">
                  <a:extLst>
                    <a:ext uri="{FF2B5EF4-FFF2-40B4-BE49-F238E27FC236}">
                      <a16:creationId xmlns:a16="http://schemas.microsoft.com/office/drawing/2014/main" id="{ACA3BF7D-544E-4157-A4CC-866FF1053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2" y="1488"/>
                  <a:ext cx="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30">
                  <a:extLst>
                    <a:ext uri="{FF2B5EF4-FFF2-40B4-BE49-F238E27FC236}">
                      <a16:creationId xmlns:a16="http://schemas.microsoft.com/office/drawing/2014/main" id="{F29BFA75-3140-4685-BC43-2C054B51B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7" y="148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6" name="Group 31">
                <a:extLst>
                  <a:ext uri="{FF2B5EF4-FFF2-40B4-BE49-F238E27FC236}">
                    <a16:creationId xmlns:a16="http://schemas.microsoft.com/office/drawing/2014/main" id="{402CE50C-201F-4C77-9E3F-381528044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89" y="1480"/>
                <a:ext cx="35" cy="93"/>
                <a:chOff x="992" y="1480"/>
                <a:chExt cx="35" cy="93"/>
              </a:xfrm>
            </p:grpSpPr>
            <p:sp>
              <p:nvSpPr>
                <p:cNvPr id="18" name="Line 32">
                  <a:extLst>
                    <a:ext uri="{FF2B5EF4-FFF2-40B4-BE49-F238E27FC236}">
                      <a16:creationId xmlns:a16="http://schemas.microsoft.com/office/drawing/2014/main" id="{1C4F3F96-1081-48A3-A517-551D91380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2" y="1488"/>
                  <a:ext cx="0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33">
                  <a:extLst>
                    <a:ext uri="{FF2B5EF4-FFF2-40B4-BE49-F238E27FC236}">
                      <a16:creationId xmlns:a16="http://schemas.microsoft.com/office/drawing/2014/main" id="{259EF2EC-F454-4111-8401-622CFB4E9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7" y="148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34">
                <a:extLst>
                  <a:ext uri="{FF2B5EF4-FFF2-40B4-BE49-F238E27FC236}">
                    <a16:creationId xmlns:a16="http://schemas.microsoft.com/office/drawing/2014/main" id="{C08E3428-C8D2-4436-AB5D-9D958AD4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47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EDD603BC-81E1-4D18-A11F-24ABF695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465"/>
              <a:ext cx="264" cy="92"/>
            </a:xfrm>
            <a:custGeom>
              <a:avLst/>
              <a:gdLst>
                <a:gd name="T0" fmla="*/ 0 w 264"/>
                <a:gd name="T1" fmla="*/ 2147479352 h 92"/>
                <a:gd name="T2" fmla="*/ 2147479071 w 264"/>
                <a:gd name="T3" fmla="*/ 2147479352 h 92"/>
                <a:gd name="T4" fmla="*/ 2147479071 w 264"/>
                <a:gd name="T5" fmla="*/ 2147479352 h 92"/>
                <a:gd name="T6" fmla="*/ 2147479071 w 264"/>
                <a:gd name="T7" fmla="*/ 214747935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92"/>
                <a:gd name="T14" fmla="*/ 264 w 264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92">
                  <a:moveTo>
                    <a:pt x="0" y="92"/>
                  </a:moveTo>
                  <a:cubicBezTo>
                    <a:pt x="17" y="66"/>
                    <a:pt x="35" y="41"/>
                    <a:pt x="62" y="26"/>
                  </a:cubicBezTo>
                  <a:cubicBezTo>
                    <a:pt x="89" y="11"/>
                    <a:pt x="129" y="4"/>
                    <a:pt x="163" y="2"/>
                  </a:cubicBezTo>
                  <a:cubicBezTo>
                    <a:pt x="197" y="0"/>
                    <a:pt x="230" y="6"/>
                    <a:pt x="264" y="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AU" altLang="pt-BR" sz="2400"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42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- Secundária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Astenia</a:t>
            </a:r>
          </a:p>
          <a:p>
            <a:r>
              <a:rPr lang="pt-BR" sz="3600" dirty="0"/>
              <a:t>Perda ponderal</a:t>
            </a:r>
          </a:p>
          <a:p>
            <a:r>
              <a:rPr lang="pt-BR" sz="3600" dirty="0"/>
              <a:t>Trauma psicológico</a:t>
            </a:r>
          </a:p>
          <a:p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21644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- </a:t>
            </a:r>
            <a:r>
              <a:rPr lang="pt-BR" dirty="0" err="1"/>
              <a:t>LAb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/>
              <a:t>Único exame obrigatório: EAS</a:t>
            </a:r>
          </a:p>
          <a:p>
            <a:pPr lvl="1"/>
            <a:r>
              <a:rPr lang="pt-BR" sz="3400" dirty="0"/>
              <a:t>Densidade – Def. ADH</a:t>
            </a:r>
          </a:p>
          <a:p>
            <a:pPr lvl="1"/>
            <a:r>
              <a:rPr lang="pt-BR" sz="3400" dirty="0"/>
              <a:t>Glicosúria</a:t>
            </a:r>
          </a:p>
          <a:p>
            <a:pPr lvl="1"/>
            <a:r>
              <a:rPr lang="pt-BR" sz="3400" dirty="0"/>
              <a:t>Proteinúria</a:t>
            </a:r>
          </a:p>
          <a:p>
            <a:pPr lvl="1"/>
            <a:r>
              <a:rPr lang="pt-BR" sz="3400" dirty="0"/>
              <a:t>ITU</a:t>
            </a:r>
          </a:p>
          <a:p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4206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- </a:t>
            </a:r>
            <a:r>
              <a:rPr lang="pt-BR" dirty="0" err="1"/>
              <a:t>LAb</a:t>
            </a:r>
            <a:endParaRPr lang="pt-BR" b="1" u="sng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600" dirty="0"/>
              <a:t>Único exame obrigatório: EAS</a:t>
            </a:r>
          </a:p>
          <a:p>
            <a:pPr lvl="1"/>
            <a:r>
              <a:rPr lang="pt-BR" sz="3400" dirty="0"/>
              <a:t>Densidade – Def. ADH</a:t>
            </a:r>
          </a:p>
          <a:p>
            <a:pPr lvl="1"/>
            <a:r>
              <a:rPr lang="pt-BR" sz="3400" dirty="0"/>
              <a:t>Glicosúria</a:t>
            </a:r>
          </a:p>
          <a:p>
            <a:pPr lvl="1"/>
            <a:r>
              <a:rPr lang="pt-BR" sz="3400" dirty="0"/>
              <a:t>Proteinúria/Hematúria</a:t>
            </a:r>
          </a:p>
          <a:p>
            <a:pPr lvl="1"/>
            <a:r>
              <a:rPr lang="pt-BR" sz="3400" dirty="0" err="1"/>
              <a:t>Piúria</a:t>
            </a:r>
            <a:r>
              <a:rPr lang="pt-BR" sz="3400" dirty="0"/>
              <a:t> </a:t>
            </a:r>
            <a:r>
              <a:rPr lang="pt-BR" sz="3400" dirty="0">
                <a:sym typeface="Wingdings" panose="05000000000000000000" pitchFamily="2" charset="2"/>
              </a:rPr>
              <a:t> UCT</a:t>
            </a:r>
            <a:endParaRPr lang="pt-BR" sz="3400" dirty="0"/>
          </a:p>
          <a:p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066235-E1DF-476A-89AF-87FA1FF70F3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7614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pt-BR" dirty="0"/>
              <a:t>Avaliação – Ferramentas auxiliares</a:t>
            </a:r>
            <a:endParaRPr lang="pt-BR" b="1" u="sng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35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802B7B-2CAC-48A8-9242-69AE4121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81000"/>
            <a:ext cx="43053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5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FCC7E7-A867-40EB-8937-A68FB140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390650"/>
            <a:ext cx="7724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77E5EF-34E1-443B-A5B6-FB96F082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904875"/>
            <a:ext cx="76771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1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47B630-7494-47A6-82E6-51C79169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666750"/>
            <a:ext cx="6896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78F44BD4-69D9-4029-B139-E4E8D31692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47" y="0"/>
            <a:ext cx="8398305" cy="71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7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E60206-29FF-4322-B98E-F853D1FE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433387"/>
            <a:ext cx="85439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26EB9B-75A6-4DD5-81B2-D0D20D23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423862"/>
            <a:ext cx="68865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79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DEF4C9-BA41-4A44-9E94-2C39F05A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514350"/>
            <a:ext cx="83915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pt-BR" dirty="0"/>
              <a:t>Tratamento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2882B15F-8392-44AC-80C7-D2586BB6E1F4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 err="1"/>
              <a:t>Uroterapia</a:t>
            </a:r>
            <a:r>
              <a:rPr lang="pt-BR" sz="3600" dirty="0"/>
              <a:t> Padrão</a:t>
            </a:r>
          </a:p>
          <a:p>
            <a:r>
              <a:rPr lang="pt-BR" sz="3600" dirty="0"/>
              <a:t>Alarme</a:t>
            </a:r>
          </a:p>
          <a:p>
            <a:r>
              <a:rPr lang="pt-BR" sz="3600" dirty="0"/>
              <a:t>DDAVP</a:t>
            </a:r>
            <a:endParaRPr lang="pt-BR" sz="3400" dirty="0"/>
          </a:p>
          <a:p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758E76-E08A-4ED1-AAE8-FAEA6BD9F86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10958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pt-BR" dirty="0" err="1"/>
              <a:t>Uroterapia</a:t>
            </a:r>
            <a:r>
              <a:rPr lang="pt-BR" dirty="0"/>
              <a:t> padrão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2882B15F-8392-44AC-80C7-D2586BB6E1F4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Beber bastante água </a:t>
            </a:r>
            <a:r>
              <a:rPr lang="pt-BR" sz="3600" u="sng" dirty="0"/>
              <a:t>o dia todo</a:t>
            </a:r>
          </a:p>
          <a:p>
            <a:r>
              <a:rPr lang="pt-BR" sz="3600" dirty="0"/>
              <a:t>Alimentação saudável.</a:t>
            </a:r>
          </a:p>
          <a:p>
            <a:pPr lvl="1"/>
            <a:r>
              <a:rPr lang="pt-BR" sz="3400" dirty="0"/>
              <a:t>Fibra vegetal</a:t>
            </a:r>
          </a:p>
          <a:p>
            <a:pPr lvl="1"/>
            <a:r>
              <a:rPr lang="pt-BR" sz="3600" dirty="0"/>
              <a:t>Evitar alimentos industrializados </a:t>
            </a:r>
            <a:r>
              <a:rPr lang="pt-BR" sz="3600" dirty="0">
                <a:sym typeface="Wingdings" panose="05000000000000000000" pitchFamily="2" charset="2"/>
              </a:rPr>
              <a:t> Sódio</a:t>
            </a:r>
            <a:endParaRPr lang="pt-BR" sz="3600" dirty="0"/>
          </a:p>
          <a:p>
            <a:pPr lvl="1"/>
            <a:r>
              <a:rPr lang="pt-BR" sz="3400" dirty="0"/>
              <a:t>Evitar excesso de proteína à noite. </a:t>
            </a:r>
            <a:endParaRPr lang="pt-BR" sz="3600" dirty="0"/>
          </a:p>
          <a:p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EF196-5C4F-47E8-86CD-DAD053664987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2425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pt-BR" dirty="0" err="1"/>
              <a:t>Uroterapia</a:t>
            </a:r>
            <a:r>
              <a:rPr lang="pt-BR" dirty="0"/>
              <a:t> padrão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2882B15F-8392-44AC-80C7-D2586BB6E1F4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Evitar bebidas com cafeína (café, guaraná, mate..), principalmente no final da tarde e à noite.</a:t>
            </a:r>
          </a:p>
          <a:p>
            <a:r>
              <a:rPr lang="pt-BR" sz="3600" dirty="0"/>
              <a:t>Praticar atividade física.</a:t>
            </a:r>
          </a:p>
          <a:p>
            <a:r>
              <a:rPr lang="pt-BR" sz="3600" dirty="0"/>
              <a:t>Não adiar a ida ao banheiro quando sentir vontade de urinar ou evacuar</a:t>
            </a:r>
          </a:p>
          <a:p>
            <a:r>
              <a:rPr lang="pt-BR" sz="3600" dirty="0"/>
              <a:t>Não ficar mais que três horas sem urinar</a:t>
            </a:r>
            <a:endParaRPr lang="pt-BR" sz="3400" dirty="0"/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554B8-18C0-44E0-86FD-4C672CFA729D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8741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pt-BR" dirty="0" err="1"/>
              <a:t>Uroterapia</a:t>
            </a:r>
            <a:r>
              <a:rPr lang="pt-BR" dirty="0"/>
              <a:t> padrão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2882B15F-8392-44AC-80C7-D2586BB6E1F4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Sentar 10 minutos após as refeições no vaso sanitário, para evacuar, mesmo sem vontade.</a:t>
            </a:r>
          </a:p>
          <a:p>
            <a:r>
              <a:rPr lang="pt-BR" sz="3600" dirty="0"/>
              <a:t>Atenção para a postura no vaso sanitário tanto para urinar quanto para evacuar.</a:t>
            </a:r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A4EA16-890F-498A-AE59-132CA83DF998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02378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pt-BR" dirty="0" err="1"/>
              <a:t>Uroterapia</a:t>
            </a:r>
            <a:r>
              <a:rPr lang="pt-BR" dirty="0"/>
              <a:t> padrão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6732560" cy="3101983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endParaRPr lang="pt-BR" sz="3600" dirty="0"/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2882B15F-8392-44AC-80C7-D2586BB6E1F4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Conversar na escola para que a criança seja liberada para ir ao banheiro quando pedir</a:t>
            </a:r>
          </a:p>
          <a:p>
            <a:r>
              <a:rPr lang="pt-BR" sz="3600" dirty="0"/>
              <a:t>Ter uma rotina de sono saudável. Ter horário certo para dormir e evitar uso excessivo de tela (televisão, tablets, telefone celular) à noite.</a:t>
            </a:r>
          </a:p>
          <a:p>
            <a:r>
              <a:rPr lang="pt-BR" sz="3600" dirty="0"/>
              <a:t>Evitar beber líquidos nas 2 horas antes de dormir.</a:t>
            </a:r>
          </a:p>
          <a:p>
            <a:endParaRPr lang="pt-BR" sz="3400" dirty="0"/>
          </a:p>
          <a:p>
            <a:endParaRPr lang="pt-BR" sz="3600" dirty="0"/>
          </a:p>
          <a:p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5CBE22-325F-4C79-8188-8E537D78A24E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03068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BE868FC-6A80-4159-AAF9-0DB029D0A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Prós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sz="3600" dirty="0"/>
              <a:t>Cura definitiva</a:t>
            </a:r>
          </a:p>
          <a:p>
            <a:r>
              <a:rPr lang="pt-BR" sz="3600" dirty="0" err="1"/>
              <a:t>Rel</a:t>
            </a:r>
            <a:r>
              <a:rPr lang="pt-BR" sz="3600" dirty="0"/>
              <a:t> barato</a:t>
            </a:r>
          </a:p>
          <a:p>
            <a:r>
              <a:rPr lang="pt-BR" sz="3600" dirty="0"/>
              <a:t>Sem efeitos colaterais</a:t>
            </a:r>
          </a:p>
          <a:p>
            <a:r>
              <a:rPr lang="pt-BR" sz="3600" dirty="0"/>
              <a:t>Eficácia 50-80%</a:t>
            </a:r>
          </a:p>
          <a:p>
            <a:endParaRPr lang="pt-BR" sz="3600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0B6FF02-F8C1-438A-9F2A-77953839D8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pt-BR" sz="3300" dirty="0"/>
              <a:t>Demanda tempo</a:t>
            </a:r>
          </a:p>
          <a:p>
            <a:r>
              <a:rPr lang="pt-BR" sz="3300" dirty="0"/>
              <a:t>Dá trabalho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7038F2-DF04-4698-BD39-96C929C9E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Contras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91540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Usar todas as noites</a:t>
            </a:r>
          </a:p>
          <a:p>
            <a:r>
              <a:rPr lang="pt-BR" sz="3600" dirty="0"/>
              <a:t>Preencher mapa de enurese</a:t>
            </a:r>
          </a:p>
          <a:p>
            <a:r>
              <a:rPr lang="pt-BR" sz="3600" dirty="0"/>
              <a:t>Adulto tem que acordar e ajudar a criança a acordar e leva-la ao banheiro para urinar/acabar de urinar</a:t>
            </a:r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277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FD15A4F-F54E-4041-B39C-E1C1B4B35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71458"/>
            <a:ext cx="12197006" cy="2915083"/>
          </a:xfrm>
        </p:spPr>
      </p:pic>
    </p:spTree>
    <p:extLst>
      <p:ext uri="{BB962C8B-B14F-4D97-AF65-F5344CB8AC3E}">
        <p14:creationId xmlns:p14="http://schemas.microsoft.com/office/powerpoint/2010/main" val="1665023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74143-D824-47EF-810A-0D839DFC2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Se necessário </a:t>
            </a:r>
            <a:r>
              <a:rPr lang="pt-BR" sz="3600" dirty="0">
                <a:sym typeface="Wingdings" panose="05000000000000000000" pitchFamily="2" charset="2"/>
              </a:rPr>
              <a:t> trocar pijama/lençóis resetar o alarme.</a:t>
            </a:r>
          </a:p>
          <a:p>
            <a:r>
              <a:rPr lang="pt-BR" sz="3600" dirty="0">
                <a:sym typeface="Wingdings" panose="05000000000000000000" pitchFamily="2" charset="2"/>
              </a:rPr>
              <a:t>Usar até ficar 14 dias seco ou até 3-4 meses sem efeito</a:t>
            </a:r>
          </a:p>
          <a:p>
            <a:endParaRPr lang="pt-BR" sz="3600" dirty="0"/>
          </a:p>
          <a:p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38550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AD451BE-E8B2-441C-8FB8-1E4EC9E85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610BE41-C654-4E73-B0DE-DC2D334EC1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Fácil de usar</a:t>
            </a:r>
          </a:p>
          <a:p>
            <a:r>
              <a:rPr lang="pt-BR" sz="3200" dirty="0"/>
              <a:t>Efeito rápido</a:t>
            </a:r>
          </a:p>
          <a:p>
            <a:r>
              <a:rPr lang="pt-BR" sz="3200" dirty="0"/>
              <a:t>Quase sem efeitos colaterais</a:t>
            </a:r>
          </a:p>
          <a:p>
            <a:r>
              <a:rPr lang="pt-BR" sz="3200" dirty="0"/>
              <a:t>Eficácia 60%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C1B5A8C-5D67-4F90-B240-BE15BA94E4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Caro</a:t>
            </a:r>
          </a:p>
          <a:p>
            <a:r>
              <a:rPr lang="pt-BR" sz="3200" dirty="0"/>
              <a:t>Cura temporária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6EB9B66-A1CB-48EF-B86C-E86F7046F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contras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Desmopressina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91424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Desmopressina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610BE41-C654-4E73-B0DE-DC2D334E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dirty="0" err="1"/>
              <a:t>Poliuria</a:t>
            </a:r>
            <a:r>
              <a:rPr lang="pt-BR" sz="3200" dirty="0"/>
              <a:t> Noturna (Diário)</a:t>
            </a:r>
          </a:p>
          <a:p>
            <a:r>
              <a:rPr lang="pt-BR" sz="3200" dirty="0"/>
              <a:t>Boa capacidade vesical (Diário)</a:t>
            </a:r>
          </a:p>
          <a:p>
            <a:r>
              <a:rPr lang="pt-BR" sz="3200" dirty="0"/>
              <a:t>Ausência de sintomas diurnos</a:t>
            </a:r>
          </a:p>
          <a:p>
            <a:r>
              <a:rPr lang="pt-BR" sz="3200" dirty="0"/>
              <a:t>0,2 – 0,4 mg VO antes de deitar</a:t>
            </a:r>
          </a:p>
          <a:p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88903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Desmopressina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610BE41-C654-4E73-B0DE-DC2D334E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Parar se não houver melhora após 2 semanas</a:t>
            </a:r>
          </a:p>
          <a:p>
            <a:r>
              <a:rPr lang="pt-BR" sz="2400" dirty="0"/>
              <a:t>Todas as noites ou apenas antes das “Noites importantes”</a:t>
            </a:r>
          </a:p>
          <a:p>
            <a:r>
              <a:rPr lang="pt-BR" sz="2400" dirty="0"/>
              <a:t>Períodos sem tratamento</a:t>
            </a:r>
          </a:p>
          <a:p>
            <a:r>
              <a:rPr lang="pt-BR" sz="2400" dirty="0"/>
              <a:t>Não beber muito liquido antes de deitar. Não beber no meio da noite.</a:t>
            </a:r>
          </a:p>
          <a:p>
            <a:r>
              <a:rPr lang="pt-BR" sz="2400" dirty="0"/>
              <a:t>Retirada gradual (dias alternados)</a:t>
            </a:r>
          </a:p>
          <a:p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37544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411DAD1-8EA7-43F2-853B-77EDF6683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alarme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4DF85D7-A3C9-4E6D-8CB3-DCB4FAA9C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Enurese frequente</a:t>
            </a:r>
          </a:p>
          <a:p>
            <a:r>
              <a:rPr lang="pt-BR" dirty="0"/>
              <a:t>Baixa capacidade vesical</a:t>
            </a:r>
          </a:p>
          <a:p>
            <a:r>
              <a:rPr lang="pt-BR" dirty="0"/>
              <a:t>Pais Motivados</a:t>
            </a:r>
          </a:p>
          <a:p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661025D-69EB-4A33-90A5-1B837CC90E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Enurese Infrequente</a:t>
            </a:r>
          </a:p>
          <a:p>
            <a:r>
              <a:rPr lang="pt-BR" dirty="0" err="1"/>
              <a:t>Poliuria</a:t>
            </a:r>
            <a:r>
              <a:rPr lang="pt-BR" dirty="0"/>
              <a:t> Noturna</a:t>
            </a:r>
          </a:p>
          <a:p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F9A7925-E1C6-413D-9093-20D9FF75A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/>
              <a:t>desmopressina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 x </a:t>
            </a:r>
            <a:r>
              <a:rPr lang="pt-BR" dirty="0" err="1"/>
              <a:t>Desmopressina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29291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Falha terapêutica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2B6F1ED6-EADC-4697-A7E8-B23ACB38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Trocar o tratamento</a:t>
            </a:r>
          </a:p>
          <a:p>
            <a:r>
              <a:rPr lang="pt-BR" sz="3600" dirty="0"/>
              <a:t>Nova falha </a:t>
            </a:r>
            <a:r>
              <a:rPr lang="pt-BR" sz="3600" dirty="0">
                <a:sym typeface="Wingdings" panose="05000000000000000000" pitchFamily="2" charset="2"/>
              </a:rPr>
              <a:t> encaminhar a um especialista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E2E56B-FB11-4B5D-B515-923088C4B360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Neveus</a:t>
            </a:r>
            <a:r>
              <a:rPr lang="en-US" sz="1400" dirty="0"/>
              <a:t> T, Eggert P, Evans J, Macedo A, </a:t>
            </a:r>
            <a:r>
              <a:rPr lang="en-US" sz="1400" dirty="0" err="1"/>
              <a:t>Rittig</a:t>
            </a:r>
            <a:r>
              <a:rPr lang="en-US" sz="1400" dirty="0"/>
              <a:t> S, </a:t>
            </a:r>
            <a:r>
              <a:rPr lang="en-US" sz="1400" dirty="0" err="1"/>
              <a:t>Tekgül</a:t>
            </a:r>
            <a:r>
              <a:rPr lang="en-US" sz="1400" dirty="0"/>
              <a:t> S, et al. Evaluation of and Treatment for Monosymptomatic Enuresis: A Standardization Document From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2010;183:441–7. doi:10.1016/j.juro.2009.10.043.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52346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401703"/>
            <a:ext cx="7729728" cy="1188720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6A125-C4A9-44EA-834E-4724DA20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5EC323-E6AD-4B14-8EBF-D4A7EF0C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24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E1F92D8-79D3-4C77-88FD-9B2B9CE41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150" b="6795"/>
          <a:stretch/>
        </p:blipFill>
        <p:spPr>
          <a:xfrm>
            <a:off x="289570" y="0"/>
            <a:ext cx="11612860" cy="68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6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A6E94-961E-41BA-B90E-64149885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2F9DC8-557D-4DA9-9DB0-18F280E7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Enurese</a:t>
            </a:r>
            <a:r>
              <a:rPr lang="en-US" sz="3200" dirty="0"/>
              <a:t>: </a:t>
            </a:r>
            <a:r>
              <a:rPr lang="pt-BR" sz="3200" dirty="0"/>
              <a:t>É tanto um sintoma quanto uma doença. Incontinência intermitente que ocorre em períodos de sono.</a:t>
            </a:r>
          </a:p>
          <a:p>
            <a:r>
              <a:rPr lang="pt-BR" sz="3200" dirty="0"/>
              <a:t>&gt;5 anos, </a:t>
            </a:r>
            <a:r>
              <a:rPr lang="pt-BR" sz="3200" u="sng" dirty="0"/>
              <a:t>&gt;</a:t>
            </a:r>
            <a:r>
              <a:rPr lang="pt-BR" sz="3200" dirty="0"/>
              <a:t>1 episódio/mês por 3 meses.</a:t>
            </a:r>
          </a:p>
          <a:p>
            <a:r>
              <a:rPr lang="pt-BR" sz="3200" dirty="0"/>
              <a:t>Prevalência: 9,7% aos 7 anos e 5,5% aos 10 anos. ). 5% adultos. Redução 15% ao ano.</a:t>
            </a:r>
          </a:p>
          <a:p>
            <a:endParaRPr lang="pt-BR" sz="3200" dirty="0"/>
          </a:p>
          <a:p>
            <a:endParaRPr lang="pt-BR" sz="4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7D055E-E17B-4075-ABC7-9EF7BE26100B}"/>
              </a:ext>
            </a:extLst>
          </p:cNvPr>
          <p:cNvSpPr txBox="1"/>
          <p:nvPr/>
        </p:nvSpPr>
        <p:spPr>
          <a:xfrm>
            <a:off x="3089564" y="6114868"/>
            <a:ext cx="9102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Austin PF, Bauer SB, Bower W, Chase J, Franco I, </a:t>
            </a:r>
            <a:r>
              <a:rPr lang="en-US" sz="1400" dirty="0" err="1"/>
              <a:t>Hoebeke</a:t>
            </a:r>
            <a:r>
              <a:rPr lang="en-US" sz="1400" dirty="0"/>
              <a:t> P, et al. The Standardization of Terminology of Lower Urinary Tract Function in Children and Adolescents: Update Report from the Standardization Committee of the International </a:t>
            </a:r>
            <a:r>
              <a:rPr lang="en-US" sz="1400" dirty="0" err="1"/>
              <a:t>Childrens</a:t>
            </a:r>
            <a:r>
              <a:rPr lang="en-US" sz="1400" dirty="0"/>
              <a:t> Continence Society. The Journal of Urology 2014;191. doi:10.1016/j.juro.2014.01.110.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0871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Can Black Lives Matter When 20 Million Black Babies Have Been Aborted, Black Pastor Asks">
            <a:extLst>
              <a:ext uri="{FF2B5EF4-FFF2-40B4-BE49-F238E27FC236}">
                <a16:creationId xmlns:a16="http://schemas.microsoft.com/office/drawing/2014/main" id="{D19AA90E-8A86-4B41-8842-18E64B9D5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93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4987716-9049-4D8F-83A7-FF6E8C020844}"/>
              </a:ext>
            </a:extLst>
          </p:cNvPr>
          <p:cNvSpPr/>
          <p:nvPr/>
        </p:nvSpPr>
        <p:spPr>
          <a:xfrm rot="20087194">
            <a:off x="2003883" y="2705726"/>
            <a:ext cx="85444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 que tratar?</a:t>
            </a:r>
            <a:r>
              <a:rPr lang="pt-BR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70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E041-422E-4DBC-8569-94F1228A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A6E94-961E-41BA-B90E-64149885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99" y="61785"/>
            <a:ext cx="1868557" cy="1868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2F9DC8-557D-4DA9-9DB0-18F280E7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dirty="0"/>
              <a:t>Crianças com enurese apresentam:</a:t>
            </a:r>
          </a:p>
          <a:p>
            <a:pPr lvl="1"/>
            <a:r>
              <a:rPr lang="pt-BR" sz="3000" dirty="0" err="1"/>
              <a:t>Baixa-auto</a:t>
            </a:r>
            <a:r>
              <a:rPr lang="pt-BR" sz="3000" dirty="0"/>
              <a:t> estima</a:t>
            </a:r>
          </a:p>
          <a:p>
            <a:pPr lvl="1"/>
            <a:r>
              <a:rPr lang="pt-BR" sz="3000" dirty="0"/>
              <a:t>Risco aumentado para depressão e ansiedade</a:t>
            </a:r>
          </a:p>
          <a:p>
            <a:pPr lvl="1"/>
            <a:r>
              <a:rPr lang="pt-BR" sz="3000" dirty="0"/>
              <a:t>Risco para violência física e psicológica</a:t>
            </a:r>
          </a:p>
          <a:p>
            <a:pPr lvl="1"/>
            <a:r>
              <a:rPr lang="pt-BR" sz="3000" dirty="0"/>
              <a:t>Baixo rendimento escolar</a:t>
            </a:r>
          </a:p>
          <a:p>
            <a:r>
              <a:rPr lang="pt-BR" sz="3200" dirty="0"/>
              <a:t>Melhoram após o tratamento</a:t>
            </a:r>
          </a:p>
          <a:p>
            <a:endParaRPr lang="pt-BR" sz="3200" dirty="0"/>
          </a:p>
          <a:p>
            <a:endParaRPr lang="pt-BR" sz="4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7D055E-E17B-4075-ABC7-9EF7BE26100B}"/>
              </a:ext>
            </a:extLst>
          </p:cNvPr>
          <p:cNvSpPr txBox="1"/>
          <p:nvPr/>
        </p:nvSpPr>
        <p:spPr>
          <a:xfrm>
            <a:off x="3089564" y="6334780"/>
            <a:ext cx="910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Theunis</a:t>
            </a:r>
            <a:r>
              <a:rPr lang="en-US" sz="1400" dirty="0"/>
              <a:t> M, </a:t>
            </a:r>
            <a:r>
              <a:rPr lang="en-US" sz="1400" dirty="0" err="1"/>
              <a:t>Hoecke</a:t>
            </a:r>
            <a:r>
              <a:rPr lang="en-US" sz="1400" dirty="0"/>
              <a:t> EV, </a:t>
            </a:r>
            <a:r>
              <a:rPr lang="en-US" sz="1400" dirty="0" err="1"/>
              <a:t>Paesbrugge</a:t>
            </a:r>
            <a:r>
              <a:rPr lang="en-US" sz="1400" dirty="0"/>
              <a:t> S, </a:t>
            </a:r>
            <a:r>
              <a:rPr lang="en-US" sz="1400" dirty="0" err="1"/>
              <a:t>Hoebeke</a:t>
            </a:r>
            <a:r>
              <a:rPr lang="en-US" sz="1400" dirty="0"/>
              <a:t> P, </a:t>
            </a:r>
            <a:r>
              <a:rPr lang="en-US" sz="1400" dirty="0" err="1"/>
              <a:t>Walle</a:t>
            </a:r>
            <a:r>
              <a:rPr lang="en-US" sz="1400" dirty="0"/>
              <a:t> JV. Self-Image and Performance in Children with Nocturnal Enuresis. European Urology 2002;41:660–7. doi:10.1016/s0302-2838(02)00127-6.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8030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3CA114-3F19-483B-BE90-2098F14EC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628650"/>
            <a:ext cx="67151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305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2565</Words>
  <Application>Microsoft Macintosh PowerPoint</Application>
  <PresentationFormat>Widescreen</PresentationFormat>
  <Paragraphs>274</Paragraphs>
  <Slides>46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Calibri</vt:lpstr>
      <vt:lpstr>Gill Sans MT</vt:lpstr>
      <vt:lpstr>Wingdings</vt:lpstr>
      <vt:lpstr>Pacote</vt:lpstr>
      <vt:lpstr>Enurese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Introdução</vt:lpstr>
      <vt:lpstr>Apresentação do PowerPoint</vt:lpstr>
      <vt:lpstr>Apresentação do PowerPoint</vt:lpstr>
      <vt:lpstr>Fisiopatologia</vt:lpstr>
      <vt:lpstr>Terminologia</vt:lpstr>
      <vt:lpstr>Terminologia</vt:lpstr>
      <vt:lpstr>Terminologia</vt:lpstr>
      <vt:lpstr>Terminologia</vt:lpstr>
      <vt:lpstr>Sintomas do Trato Urinário Inferior - Armazenamento</vt:lpstr>
      <vt:lpstr>terminologia</vt:lpstr>
      <vt:lpstr>Enurese</vt:lpstr>
      <vt:lpstr>avaliação</vt:lpstr>
      <vt:lpstr>avaliação</vt:lpstr>
      <vt:lpstr>Apresentação do PowerPoint</vt:lpstr>
      <vt:lpstr>Avaliação - Secundária</vt:lpstr>
      <vt:lpstr>Avaliação - LAb</vt:lpstr>
      <vt:lpstr>Avaliação - LAb</vt:lpstr>
      <vt:lpstr>Avaliação – Ferramentas auxiliares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</vt:lpstr>
      <vt:lpstr>Uroterapia padrão</vt:lpstr>
      <vt:lpstr>Uroterapia padrão</vt:lpstr>
      <vt:lpstr>Uroterapia padrão</vt:lpstr>
      <vt:lpstr>Uroterapia padrão</vt:lpstr>
      <vt:lpstr>Alarme</vt:lpstr>
      <vt:lpstr>Alarme</vt:lpstr>
      <vt:lpstr>Alarme</vt:lpstr>
      <vt:lpstr>Desmopressina</vt:lpstr>
      <vt:lpstr>Desmopressina</vt:lpstr>
      <vt:lpstr>Desmopressina</vt:lpstr>
      <vt:lpstr>Alarme x Desmopressina</vt:lpstr>
      <vt:lpstr>Falha terapêutica</vt:lpstr>
      <vt:lpstr>Obrigado!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Bexiga neurogênica na infância - abordagem inicial</dc:title>
  <dc:creator>Carlos Motta</dc:creator>
  <cp:lastModifiedBy>Usuário do Microsoft Office</cp:lastModifiedBy>
  <cp:revision>38</cp:revision>
  <dcterms:created xsi:type="dcterms:W3CDTF">2018-08-27T21:22:01Z</dcterms:created>
  <dcterms:modified xsi:type="dcterms:W3CDTF">2018-10-22T17:02:36Z</dcterms:modified>
</cp:coreProperties>
</file>